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01" r:id="rId1"/>
  </p:sldMasterIdLst>
  <p:sldIdLst>
    <p:sldId id="256" r:id="rId2"/>
    <p:sldId id="257" r:id="rId3"/>
    <p:sldId id="258" r:id="rId4"/>
    <p:sldId id="259" r:id="rId5"/>
    <p:sldId id="260" r:id="rId6"/>
    <p:sldId id="277" r:id="rId7"/>
    <p:sldId id="278" r:id="rId8"/>
    <p:sldId id="286" r:id="rId9"/>
    <p:sldId id="261" r:id="rId10"/>
    <p:sldId id="262" r:id="rId11"/>
    <p:sldId id="279" r:id="rId12"/>
    <p:sldId id="287" r:id="rId13"/>
    <p:sldId id="264" r:id="rId14"/>
    <p:sldId id="265" r:id="rId15"/>
    <p:sldId id="280" r:id="rId16"/>
    <p:sldId id="288" r:id="rId17"/>
    <p:sldId id="266" r:id="rId18"/>
    <p:sldId id="267" r:id="rId19"/>
    <p:sldId id="268" r:id="rId20"/>
    <p:sldId id="269" r:id="rId21"/>
    <p:sldId id="281" r:id="rId22"/>
    <p:sldId id="289" r:id="rId23"/>
    <p:sldId id="270" r:id="rId24"/>
    <p:sldId id="271" r:id="rId25"/>
    <p:sldId id="272" r:id="rId26"/>
    <p:sldId id="282" r:id="rId27"/>
    <p:sldId id="290" r:id="rId28"/>
    <p:sldId id="283" r:id="rId29"/>
    <p:sldId id="284" r:id="rId30"/>
    <p:sldId id="274" r:id="rId31"/>
    <p:sldId id="275" r:id="rId32"/>
    <p:sldId id="285" r:id="rId33"/>
    <p:sldId id="276"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04A39C03-8059-E14F-9D22-4BB60DE31EA6}" type="datetimeFigureOut">
              <a:rPr lang="en-US" smtClean="0"/>
              <a:pPr/>
              <a:t>8/5/12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A39C03-8059-E14F-9D22-4BB60DE31EA6}" type="datetimeFigureOut">
              <a:rPr lang="en-US" smtClean="0"/>
              <a:pPr/>
              <a:t>8/5/12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39C03-8059-E14F-9D22-4BB60DE31EA6}" type="datetimeFigureOut">
              <a:rPr lang="en-US" smtClean="0"/>
              <a:pPr/>
              <a:t>8/5/12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39C03-8059-E14F-9D22-4BB60DE31EA6}" type="datetimeFigureOut">
              <a:rPr lang="en-US" smtClean="0"/>
              <a:pPr/>
              <a:t>8/5/12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A39C03-8059-E14F-9D22-4BB60DE31EA6}" type="datetimeFigureOut">
              <a:rPr lang="en-US" smtClean="0"/>
              <a:pPr/>
              <a:t>8/5/12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029FD-B787-434A-85E6-1047F405A189}"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A39C03-8059-E14F-9D22-4BB60DE31EA6}" type="datetimeFigureOut">
              <a:rPr lang="en-US" smtClean="0"/>
              <a:pPr/>
              <a:t>8/5/12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A39C03-8059-E14F-9D22-4BB60DE31EA6}" type="datetimeFigureOut">
              <a:rPr lang="en-US" smtClean="0"/>
              <a:pPr/>
              <a:t>8/5/12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A39C03-8059-E14F-9D22-4BB60DE31EA6}" type="datetimeFigureOut">
              <a:rPr lang="en-US" smtClean="0"/>
              <a:pPr/>
              <a:t>8/5/12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04A39C03-8059-E14F-9D22-4BB60DE31EA6}" type="datetimeFigureOut">
              <a:rPr lang="en-US" smtClean="0"/>
              <a:pPr/>
              <a:t>8/5/12</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633029FD-B787-434A-85E6-1047F405A189}"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2AAB499-F5DE-4BE5-BB26-90CC428051F7}" type="datetime1">
              <a:rPr lang="en-US" smtClean="0"/>
              <a:pPr/>
              <a:t>8/5/12</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EBF5CD18-686B-47A9-AFD5-66CE5FA52A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A39C03-8059-E14F-9D22-4BB60DE31EA6}" type="datetimeFigureOut">
              <a:rPr lang="en-US" smtClean="0"/>
              <a:pPr/>
              <a:t>8/5/12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4A39C03-8059-E14F-9D22-4BB60DE31EA6}" type="datetimeFigureOut">
              <a:rPr lang="en-US" smtClean="0"/>
              <a:pPr/>
              <a:t>8/5/12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029FD-B787-434A-85E6-1047F405A1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A39C03-8059-E14F-9D22-4BB60DE31EA6}" type="datetimeFigureOut">
              <a:rPr lang="en-US" smtClean="0"/>
              <a:pPr/>
              <a:t>8/5/12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029FD-B787-434A-85E6-1047F405A189}"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A39C03-8059-E14F-9D22-4BB60DE31EA6}" type="datetimeFigureOut">
              <a:rPr lang="en-US" smtClean="0"/>
              <a:pPr/>
              <a:t>8/5/12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029FD-B787-434A-85E6-1047F405A189}"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A39C03-8059-E14F-9D22-4BB60DE31EA6}" type="datetimeFigureOut">
              <a:rPr lang="en-US" smtClean="0"/>
              <a:pPr/>
              <a:t>8/5/12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029FD-B787-434A-85E6-1047F405A189}"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04A39C03-8059-E14F-9D22-4BB60DE31EA6}" type="datetimeFigureOut">
              <a:rPr lang="en-US" smtClean="0"/>
              <a:pPr/>
              <a:t>8/5/12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633029FD-B787-434A-85E6-1047F405A1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wiredmedia.com/elements/muscleb.htm" TargetMode="Externa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haus.org" TargetMode="External"/><Relationship Id="rId3" Type="http://schemas.openxmlformats.org/officeDocument/2006/relationships/hyperlink" Target="mailto:info@mhaus.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esthesia-analgesia.org/content/114/1/94?related-urls=yes&amp;legid=anesthanalg;114/1/94" TargetMode="External"/><Relationship Id="rId3" Type="http://schemas.openxmlformats.org/officeDocument/2006/relationships/hyperlink" Target="http://www.mhaus.org/healthcare-professionals/%23.UBqRyJirU2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scientist.com/hottopics/ai/img/heart1.jpg" TargetMode="Externa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0"/>
            <a:ext cx="9144000" cy="1470025"/>
          </a:xfrm>
        </p:spPr>
        <p:txBody>
          <a:bodyPr>
            <a:normAutofit fontScale="90000"/>
            <a:scene3d>
              <a:camera prst="orthographicFront"/>
              <a:lightRig rig="threePt" dir="t"/>
            </a:scene3d>
            <a:sp3d/>
          </a:bodyPr>
          <a:lstStyle/>
          <a:p>
            <a:r>
              <a:rPr lang="en-US" sz="6667" dirty="0" smtClean="0">
                <a:ln>
                  <a:solidFill>
                    <a:schemeClr val="tx1"/>
                  </a:solidFill>
                </a:ln>
                <a:solidFill>
                  <a:schemeClr val="accent5">
                    <a:lumMod val="60000"/>
                    <a:lumOff val="40000"/>
                  </a:schemeClr>
                </a:solidFill>
              </a:rPr>
              <a:t>Malignant Hyperthermia</a:t>
            </a:r>
            <a:r>
              <a:rPr lang="en-US" sz="4400" dirty="0" smtClean="0">
                <a:solidFill>
                  <a:schemeClr val="accent5">
                    <a:lumMod val="60000"/>
                    <a:lumOff val="40000"/>
                  </a:schemeClr>
                </a:solidFill>
              </a:rPr>
              <a:t/>
            </a:r>
            <a:br>
              <a:rPr lang="en-US" sz="4400" dirty="0" smtClean="0">
                <a:solidFill>
                  <a:schemeClr val="accent5">
                    <a:lumMod val="60000"/>
                    <a:lumOff val="40000"/>
                  </a:schemeClr>
                </a:solidFill>
              </a:rPr>
            </a:br>
            <a:r>
              <a:rPr lang="en-US" sz="4400" dirty="0" smtClean="0">
                <a:solidFill>
                  <a:schemeClr val="accent5">
                    <a:lumMod val="60000"/>
                    <a:lumOff val="40000"/>
                  </a:schemeClr>
                </a:solidFill>
              </a:rPr>
              <a:t>Keeping Our Patients Safe</a:t>
            </a:r>
            <a:endParaRPr lang="en-US" sz="4400" dirty="0">
              <a:solidFill>
                <a:schemeClr val="accent5">
                  <a:lumMod val="60000"/>
                  <a:lumOff val="40000"/>
                </a:schemeClr>
              </a:solidFill>
            </a:endParaRPr>
          </a:p>
        </p:txBody>
      </p:sp>
      <p:sp>
        <p:nvSpPr>
          <p:cNvPr id="3" name="Subtitle 2"/>
          <p:cNvSpPr>
            <a:spLocks noGrp="1"/>
          </p:cNvSpPr>
          <p:nvPr>
            <p:ph type="subTitle" idx="1"/>
          </p:nvPr>
        </p:nvSpPr>
        <p:spPr>
          <a:xfrm>
            <a:off x="1371600" y="3615267"/>
            <a:ext cx="6400800" cy="1752600"/>
          </a:xfrm>
        </p:spPr>
        <p:txBody>
          <a:bodyPr>
            <a:normAutofit/>
          </a:bodyPr>
          <a:lstStyle/>
          <a:p>
            <a:r>
              <a:rPr lang="en-US" sz="2800" dirty="0" smtClean="0">
                <a:solidFill>
                  <a:srgbClr val="FF0000"/>
                </a:solidFill>
              </a:rPr>
              <a:t>By</a:t>
            </a:r>
          </a:p>
          <a:p>
            <a:r>
              <a:rPr lang="en-US" sz="2800" dirty="0" smtClean="0">
                <a:solidFill>
                  <a:srgbClr val="FF0000"/>
                </a:solidFill>
              </a:rPr>
              <a:t>Ginger VanDenBerg</a:t>
            </a:r>
            <a:endParaRPr lang="en-US" sz="2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normAutofit/>
          </a:bodyPr>
          <a:lstStyle/>
          <a:p>
            <a:r>
              <a:rPr lang="en-US" sz="4889" dirty="0" smtClean="0">
                <a:ln>
                  <a:solidFill>
                    <a:schemeClr val="tx1"/>
                  </a:solidFill>
                </a:ln>
                <a:solidFill>
                  <a:schemeClr val="accent1"/>
                </a:solidFill>
              </a:rPr>
              <a:t>Malignant Hyperthermia</a:t>
            </a:r>
            <a:r>
              <a:rPr lang="en-US" dirty="0" smtClean="0"/>
              <a:t/>
            </a:r>
            <a:br>
              <a:rPr lang="en-US" dirty="0" smtClean="0"/>
            </a:br>
            <a:r>
              <a:rPr lang="en-US" sz="3111" dirty="0" smtClean="0">
                <a:ln>
                  <a:solidFill>
                    <a:schemeClr val="tx1"/>
                  </a:solidFill>
                </a:ln>
                <a:solidFill>
                  <a:schemeClr val="accent1"/>
                </a:solidFill>
              </a:rPr>
              <a:t>Statistics</a:t>
            </a:r>
            <a:endParaRPr lang="en-US" sz="3111" dirty="0">
              <a:ln>
                <a:solidFill>
                  <a:schemeClr val="tx1"/>
                </a:solidFill>
              </a:ln>
              <a:solidFill>
                <a:schemeClr val="accent1"/>
              </a:solidFill>
            </a:endParaRPr>
          </a:p>
        </p:txBody>
      </p:sp>
      <p:sp>
        <p:nvSpPr>
          <p:cNvPr id="3" name="Content Placeholder 2"/>
          <p:cNvSpPr>
            <a:spLocks noGrp="1"/>
          </p:cNvSpPr>
          <p:nvPr>
            <p:ph idx="1"/>
          </p:nvPr>
        </p:nvSpPr>
        <p:spPr>
          <a:xfrm>
            <a:off x="220133" y="1586753"/>
            <a:ext cx="8923866" cy="5271247"/>
          </a:xfrm>
        </p:spPr>
        <p:txBody>
          <a:bodyPr>
            <a:normAutofit/>
          </a:bodyPr>
          <a:lstStyle/>
          <a:p>
            <a:r>
              <a:rPr lang="en-US" dirty="0" smtClean="0"/>
              <a:t>The Malignant Hyperthermia Association of the United States (MHAUS)  reports that MH occurs as frequently as 1 : 5,000 patients.</a:t>
            </a:r>
          </a:p>
          <a:p>
            <a:r>
              <a:rPr lang="en-US" dirty="0" smtClean="0"/>
              <a:t>The MH mortality rate has been reduced from as high as 70% to &lt; 5% with the treatment of </a:t>
            </a:r>
            <a:r>
              <a:rPr lang="en-US" dirty="0" err="1" smtClean="0"/>
              <a:t>Dantrolene</a:t>
            </a:r>
            <a:endParaRPr lang="en-US" dirty="0" smtClean="0"/>
          </a:p>
          <a:p>
            <a:pPr>
              <a:buNone/>
            </a:pPr>
            <a:endParaRPr lang="en-US" dirty="0" smtClean="0"/>
          </a:p>
          <a:p>
            <a:pPr>
              <a:buNone/>
            </a:pPr>
            <a:endParaRPr lang="en-US" dirty="0" smtClean="0"/>
          </a:p>
          <a:p>
            <a:pPr>
              <a:buNone/>
            </a:pPr>
            <a:endParaRPr lang="en-US" dirty="0" smtClean="0"/>
          </a:p>
          <a:p>
            <a:pPr>
              <a:buNone/>
            </a:pPr>
            <a:r>
              <a:rPr lang="en-US" sz="1800" dirty="0" smtClean="0">
                <a:solidFill>
                  <a:schemeClr val="accent5">
                    <a:lumMod val="60000"/>
                    <a:lumOff val="40000"/>
                  </a:schemeClr>
                </a:solidFill>
              </a:rPr>
              <a:t>Fact: MHAUS was formed to provide a central resource center to collect data and provide education/information to the public </a:t>
            </a:r>
          </a:p>
          <a:p>
            <a:endParaRPr lang="en-US" dirty="0"/>
          </a:p>
        </p:txBody>
      </p:sp>
      <p:pic>
        <p:nvPicPr>
          <p:cNvPr id="4" name="Picture 3" descr="fig2"/>
          <p:cNvPicPr>
            <a:picLocks noChangeAspect="1" noChangeArrowheads="1"/>
          </p:cNvPicPr>
          <p:nvPr/>
        </p:nvPicPr>
        <p:blipFill>
          <a:blip r:embed="rId2" cstate="print"/>
          <a:srcRect/>
          <a:stretch>
            <a:fillRect/>
          </a:stretch>
        </p:blipFill>
        <p:spPr bwMode="auto">
          <a:xfrm>
            <a:off x="2281590" y="3856706"/>
            <a:ext cx="4630116" cy="20256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Check in Questions</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376784" y="1586753"/>
            <a:ext cx="8568357" cy="4571999"/>
          </a:xfrm>
        </p:spPr>
        <p:txBody>
          <a:bodyPr/>
          <a:lstStyle/>
          <a:p>
            <a:r>
              <a:rPr lang="en-US" dirty="0" smtClean="0">
                <a:solidFill>
                  <a:schemeClr val="tx2"/>
                </a:solidFill>
              </a:rPr>
              <a:t>Males develop symptoms more frequently than females.</a:t>
            </a:r>
          </a:p>
          <a:p>
            <a:pPr algn="ctr">
              <a:buNone/>
            </a:pPr>
            <a:r>
              <a:rPr lang="en-US" dirty="0" smtClean="0">
                <a:solidFill>
                  <a:schemeClr val="accent5">
                    <a:lumMod val="60000"/>
                    <a:lumOff val="40000"/>
                  </a:schemeClr>
                </a:solidFill>
              </a:rPr>
              <a:t>True or False</a:t>
            </a:r>
          </a:p>
          <a:p>
            <a:r>
              <a:rPr lang="en-US" dirty="0" smtClean="0">
                <a:solidFill>
                  <a:schemeClr val="tx2"/>
                </a:solidFill>
              </a:rPr>
              <a:t>Michigan is one of four states that has a higher report incidences of MH.</a:t>
            </a:r>
          </a:p>
          <a:p>
            <a:pPr algn="ctr">
              <a:buNone/>
            </a:pPr>
            <a:r>
              <a:rPr lang="en-US" dirty="0" smtClean="0">
                <a:solidFill>
                  <a:schemeClr val="accent5">
                    <a:lumMod val="60000"/>
                    <a:lumOff val="40000"/>
                  </a:schemeClr>
                </a:solidFill>
              </a:rPr>
              <a:t>True or False</a:t>
            </a:r>
          </a:p>
          <a:p>
            <a:r>
              <a:rPr lang="en-US" dirty="0" smtClean="0">
                <a:solidFill>
                  <a:schemeClr val="tx2"/>
                </a:solidFill>
              </a:rPr>
              <a:t>It is estimated that MH occurs in 1 : 50,000 patients.</a:t>
            </a:r>
          </a:p>
          <a:p>
            <a:pPr algn="ctr">
              <a:buNone/>
            </a:pPr>
            <a:r>
              <a:rPr lang="en-US" dirty="0" smtClean="0">
                <a:solidFill>
                  <a:schemeClr val="accent5">
                    <a:lumMod val="60000"/>
                    <a:lumOff val="40000"/>
                  </a:schemeClr>
                </a:solidFill>
              </a:rPr>
              <a:t>True or False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Check in Questions</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376784" y="1586753"/>
            <a:ext cx="8568357" cy="4847311"/>
          </a:xfrm>
        </p:spPr>
        <p:txBody>
          <a:bodyPr/>
          <a:lstStyle/>
          <a:p>
            <a:r>
              <a:rPr lang="en-US" dirty="0" smtClean="0">
                <a:solidFill>
                  <a:schemeClr val="tx2"/>
                </a:solidFill>
              </a:rPr>
              <a:t>Males develop symptoms more frequently than females.</a:t>
            </a:r>
          </a:p>
          <a:p>
            <a:pPr algn="ctr">
              <a:buNone/>
            </a:pPr>
            <a:r>
              <a:rPr lang="en-US" sz="3200" dirty="0" smtClean="0">
                <a:solidFill>
                  <a:schemeClr val="accent5">
                    <a:lumMod val="60000"/>
                    <a:lumOff val="40000"/>
                  </a:schemeClr>
                </a:solidFill>
              </a:rPr>
              <a:t>True</a:t>
            </a:r>
          </a:p>
          <a:p>
            <a:r>
              <a:rPr lang="en-US" dirty="0" smtClean="0">
                <a:solidFill>
                  <a:schemeClr val="tx2"/>
                </a:solidFill>
              </a:rPr>
              <a:t>Michigan is one of four states that has a higher report incidences of MH.</a:t>
            </a:r>
          </a:p>
          <a:p>
            <a:pPr algn="ctr">
              <a:buNone/>
            </a:pPr>
            <a:r>
              <a:rPr lang="en-US" sz="3200" dirty="0" smtClean="0">
                <a:solidFill>
                  <a:schemeClr val="accent5">
                    <a:lumMod val="60000"/>
                    <a:lumOff val="40000"/>
                  </a:schemeClr>
                </a:solidFill>
              </a:rPr>
              <a:t>True</a:t>
            </a:r>
          </a:p>
          <a:p>
            <a:r>
              <a:rPr lang="en-US" dirty="0" smtClean="0">
                <a:solidFill>
                  <a:schemeClr val="tx2"/>
                </a:solidFill>
              </a:rPr>
              <a:t>It is estimated that MH occurs in 1 : 50,000 patients.</a:t>
            </a:r>
          </a:p>
          <a:p>
            <a:pPr algn="ctr">
              <a:buNone/>
            </a:pPr>
            <a:r>
              <a:rPr lang="en-US" sz="3200" dirty="0" smtClean="0">
                <a:solidFill>
                  <a:schemeClr val="accent5">
                    <a:lumMod val="60000"/>
                    <a:lumOff val="40000"/>
                  </a:schemeClr>
                </a:solidFill>
              </a:rPr>
              <a:t>False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normAutofit/>
          </a:bodyPr>
          <a:lstStyle/>
          <a:p>
            <a:r>
              <a:rPr lang="en-US" sz="4889" dirty="0" smtClean="0">
                <a:ln>
                  <a:solidFill>
                    <a:schemeClr val="tx1"/>
                  </a:solidFill>
                </a:ln>
                <a:solidFill>
                  <a:schemeClr val="tx2"/>
                </a:solidFill>
              </a:rPr>
              <a:t>Malignant Hyperthermia</a:t>
            </a:r>
            <a:r>
              <a:rPr lang="en-US" dirty="0" smtClean="0"/>
              <a:t/>
            </a:r>
            <a:br>
              <a:rPr lang="en-US" dirty="0" smtClean="0"/>
            </a:br>
            <a:r>
              <a:rPr lang="en-US" sz="2800" dirty="0" smtClean="0">
                <a:ln>
                  <a:solidFill>
                    <a:schemeClr val="tx1"/>
                  </a:solidFill>
                </a:ln>
                <a:solidFill>
                  <a:schemeClr val="accent1"/>
                </a:solidFill>
              </a:rPr>
              <a:t>Signs &amp; Symptoms</a:t>
            </a:r>
            <a:endParaRPr lang="en-US" sz="2800" dirty="0">
              <a:ln>
                <a:solidFill>
                  <a:schemeClr val="tx1"/>
                </a:solidFill>
              </a:ln>
              <a:solidFill>
                <a:schemeClr val="accent1"/>
              </a:solidFill>
            </a:endParaRPr>
          </a:p>
        </p:txBody>
      </p:sp>
      <p:sp>
        <p:nvSpPr>
          <p:cNvPr id="3" name="Content Placeholder 2"/>
          <p:cNvSpPr>
            <a:spLocks noGrp="1"/>
          </p:cNvSpPr>
          <p:nvPr>
            <p:ph idx="1"/>
          </p:nvPr>
        </p:nvSpPr>
        <p:spPr>
          <a:xfrm>
            <a:off x="270933" y="1710267"/>
            <a:ext cx="8873066" cy="5147733"/>
          </a:xfrm>
        </p:spPr>
        <p:txBody>
          <a:bodyPr>
            <a:normAutofit/>
          </a:bodyPr>
          <a:lstStyle/>
          <a:p>
            <a:r>
              <a:rPr lang="en-US" sz="2000" dirty="0" smtClean="0">
                <a:solidFill>
                  <a:schemeClr val="accent5">
                    <a:lumMod val="60000"/>
                    <a:lumOff val="40000"/>
                  </a:schemeClr>
                </a:solidFill>
              </a:rPr>
              <a:t>Unexplained Tachycardia-</a:t>
            </a:r>
            <a:r>
              <a:rPr lang="en-US" sz="2000" dirty="0" smtClean="0"/>
              <a:t>often the first sign (often mistaken for “light anesthesia”)</a:t>
            </a:r>
          </a:p>
          <a:p>
            <a:r>
              <a:rPr lang="en-US" sz="2000" dirty="0" err="1" smtClean="0">
                <a:solidFill>
                  <a:schemeClr val="accent5">
                    <a:lumMod val="60000"/>
                    <a:lumOff val="40000"/>
                  </a:schemeClr>
                </a:solidFill>
              </a:rPr>
              <a:t>Masseter</a:t>
            </a:r>
            <a:r>
              <a:rPr lang="en-US" sz="2000" dirty="0" smtClean="0">
                <a:solidFill>
                  <a:schemeClr val="accent5">
                    <a:lumMod val="60000"/>
                    <a:lumOff val="40000"/>
                  </a:schemeClr>
                </a:solidFill>
              </a:rPr>
              <a:t> muscle rigidity</a:t>
            </a:r>
            <a:r>
              <a:rPr lang="en-US" sz="2000" dirty="0" smtClean="0"/>
              <a:t>-that is severe, sustained, and interferes with intubation</a:t>
            </a:r>
          </a:p>
          <a:p>
            <a:r>
              <a:rPr lang="en-US" sz="2000" dirty="0" err="1" smtClean="0">
                <a:solidFill>
                  <a:schemeClr val="accent5">
                    <a:lumMod val="60000"/>
                    <a:lumOff val="40000"/>
                  </a:schemeClr>
                </a:solidFill>
              </a:rPr>
              <a:t>Hypercarbia</a:t>
            </a:r>
            <a:r>
              <a:rPr lang="en-US" sz="2000" dirty="0" smtClean="0">
                <a:solidFill>
                  <a:schemeClr val="accent5">
                    <a:lumMod val="60000"/>
                    <a:lumOff val="40000"/>
                  </a:schemeClr>
                </a:solidFill>
              </a:rPr>
              <a:t>-</a:t>
            </a:r>
            <a:r>
              <a:rPr lang="en-US" sz="2000" dirty="0" smtClean="0"/>
              <a:t>resulting in elevated end tidal CO2 and O2 consumption</a:t>
            </a:r>
          </a:p>
          <a:p>
            <a:r>
              <a:rPr lang="en-US" sz="2000" dirty="0" smtClean="0">
                <a:solidFill>
                  <a:schemeClr val="accent5">
                    <a:lumMod val="60000"/>
                    <a:lumOff val="40000"/>
                  </a:schemeClr>
                </a:solidFill>
              </a:rPr>
              <a:t>Hyperthermia</a:t>
            </a:r>
            <a:r>
              <a:rPr lang="en-US" sz="2000" dirty="0" smtClean="0"/>
              <a:t>-Defined in MH as a temp &gt; 40*, often a late sign, body temp       can rise as fast as 1* every 5 minutes..</a:t>
            </a:r>
          </a:p>
          <a:p>
            <a:endParaRPr lang="en-US" sz="2800" dirty="0" smtClean="0"/>
          </a:p>
          <a:p>
            <a:endParaRPr lang="en-US" dirty="0" smtClean="0"/>
          </a:p>
          <a:p>
            <a:endParaRPr lang="en-US" dirty="0"/>
          </a:p>
        </p:txBody>
      </p:sp>
      <p:pic>
        <p:nvPicPr>
          <p:cNvPr id="4" name="Picture 3" descr="fig6"/>
          <p:cNvPicPr>
            <a:picLocks noChangeAspect="1" noChangeArrowheads="1"/>
          </p:cNvPicPr>
          <p:nvPr/>
        </p:nvPicPr>
        <p:blipFill>
          <a:blip r:embed="rId2" cstate="print"/>
          <a:srcRect/>
          <a:stretch>
            <a:fillRect/>
          </a:stretch>
        </p:blipFill>
        <p:spPr bwMode="auto">
          <a:xfrm>
            <a:off x="2576287" y="4932362"/>
            <a:ext cx="4281714" cy="19256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normAutofit/>
          </a:bodyPr>
          <a:lstStyle/>
          <a:p>
            <a:r>
              <a:rPr lang="en-US" sz="4889" dirty="0" smtClean="0">
                <a:ln>
                  <a:solidFill>
                    <a:schemeClr val="tx1"/>
                  </a:solidFill>
                </a:ln>
                <a:solidFill>
                  <a:schemeClr val="tx2"/>
                </a:solidFill>
              </a:rPr>
              <a:t>Malignant Hyperthermia</a:t>
            </a:r>
            <a:r>
              <a:rPr lang="en-US" dirty="0" smtClean="0"/>
              <a:t/>
            </a:r>
            <a:br>
              <a:rPr lang="en-US" dirty="0" smtClean="0"/>
            </a:br>
            <a:r>
              <a:rPr lang="en-US" sz="2800" dirty="0" smtClean="0">
                <a:ln>
                  <a:solidFill>
                    <a:schemeClr val="tx1"/>
                  </a:solidFill>
                </a:ln>
                <a:solidFill>
                  <a:schemeClr val="accent1"/>
                </a:solidFill>
              </a:rPr>
              <a:t>Signs &amp; Symptoms</a:t>
            </a:r>
            <a:endParaRPr lang="en-US" sz="2800" dirty="0">
              <a:ln>
                <a:solidFill>
                  <a:schemeClr val="tx1"/>
                </a:solidFill>
              </a:ln>
              <a:solidFill>
                <a:schemeClr val="accent1"/>
              </a:solidFill>
            </a:endParaRPr>
          </a:p>
        </p:txBody>
      </p:sp>
      <p:sp>
        <p:nvSpPr>
          <p:cNvPr id="3" name="Content Placeholder 2"/>
          <p:cNvSpPr>
            <a:spLocks noGrp="1"/>
          </p:cNvSpPr>
          <p:nvPr>
            <p:ph idx="1"/>
          </p:nvPr>
        </p:nvSpPr>
        <p:spPr>
          <a:xfrm>
            <a:off x="203201" y="1600200"/>
            <a:ext cx="8940798" cy="5257800"/>
          </a:xfrm>
        </p:spPr>
        <p:txBody>
          <a:bodyPr>
            <a:normAutofit/>
          </a:bodyPr>
          <a:lstStyle/>
          <a:p>
            <a:r>
              <a:rPr lang="en-US" sz="2000" dirty="0" smtClean="0">
                <a:solidFill>
                  <a:schemeClr val="accent5">
                    <a:lumMod val="60000"/>
                    <a:lumOff val="40000"/>
                  </a:schemeClr>
                </a:solidFill>
              </a:rPr>
              <a:t>Skin changes</a:t>
            </a:r>
            <a:r>
              <a:rPr lang="en-US" sz="2000" dirty="0" smtClean="0"/>
              <a:t>- generalized red flushing and/or mottling. Diaphoresis may also be present.</a:t>
            </a:r>
          </a:p>
          <a:p>
            <a:r>
              <a:rPr lang="en-US" sz="2000" dirty="0" err="1" smtClean="0">
                <a:solidFill>
                  <a:schemeClr val="accent5">
                    <a:lumMod val="60000"/>
                    <a:lumOff val="40000"/>
                  </a:schemeClr>
                </a:solidFill>
              </a:rPr>
              <a:t>Rhabdomyolysis</a:t>
            </a:r>
            <a:r>
              <a:rPr lang="en-US" sz="2000" dirty="0" smtClean="0">
                <a:solidFill>
                  <a:schemeClr val="accent5">
                    <a:lumMod val="60000"/>
                    <a:lumOff val="40000"/>
                  </a:schemeClr>
                </a:solidFill>
              </a:rPr>
              <a:t>-</a:t>
            </a:r>
            <a:r>
              <a:rPr lang="en-US" sz="2000" dirty="0" smtClean="0"/>
              <a:t> skeletal muscle is damaged and intracellular contents begin to leak into the bloodstream.</a:t>
            </a:r>
          </a:p>
          <a:p>
            <a:r>
              <a:rPr lang="en-US" sz="2000" dirty="0" err="1" smtClean="0">
                <a:solidFill>
                  <a:schemeClr val="accent5">
                    <a:lumMod val="60000"/>
                    <a:lumOff val="40000"/>
                  </a:schemeClr>
                </a:solidFill>
              </a:rPr>
              <a:t>Myoglobinuria</a:t>
            </a:r>
            <a:r>
              <a:rPr lang="en-US" sz="2000" dirty="0" smtClean="0"/>
              <a:t>-becomes evident as a result of muscle tissue breakdown (turning urine a dark red or brown). </a:t>
            </a:r>
          </a:p>
          <a:p>
            <a:r>
              <a:rPr lang="en-US" sz="2000" dirty="0" smtClean="0">
                <a:solidFill>
                  <a:schemeClr val="accent5">
                    <a:lumMod val="60000"/>
                    <a:lumOff val="40000"/>
                  </a:schemeClr>
                </a:solidFill>
              </a:rPr>
              <a:t>Renal Function</a:t>
            </a:r>
            <a:r>
              <a:rPr lang="en-US" sz="2000" dirty="0" smtClean="0"/>
              <a:t>- maybe altered. Due to leakage of muscle contents and filtering by the kidneys. </a:t>
            </a:r>
            <a:endParaRPr lang="en-US" sz="2000" dirty="0"/>
          </a:p>
        </p:txBody>
      </p:sp>
      <p:pic>
        <p:nvPicPr>
          <p:cNvPr id="5" name="Picture 4" descr="medical illustration">
            <a:hlinkClick r:id="rId2"/>
          </p:cNvPr>
          <p:cNvPicPr>
            <a:picLocks noChangeAspect="1" noChangeArrowheads="1"/>
          </p:cNvPicPr>
          <p:nvPr/>
        </p:nvPicPr>
        <p:blipFill>
          <a:blip r:embed="rId3" cstate="print"/>
          <a:srcRect/>
          <a:stretch>
            <a:fillRect/>
          </a:stretch>
        </p:blipFill>
        <p:spPr bwMode="auto">
          <a:xfrm>
            <a:off x="3828143" y="4726924"/>
            <a:ext cx="4354286" cy="18770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Check in Questions</a:t>
            </a:r>
            <a:endParaRPr lang="en-US" sz="4400" dirty="0">
              <a:ln>
                <a:solidFill>
                  <a:schemeClr val="tx1"/>
                </a:solidFill>
              </a:ln>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Unexplained tachycardia is often the first sign of MH and is frequently mistaken for “light anesthesia”.</a:t>
            </a:r>
          </a:p>
          <a:p>
            <a:pPr algn="ctr">
              <a:buNone/>
            </a:pPr>
            <a:r>
              <a:rPr lang="en-US" dirty="0" smtClean="0">
                <a:solidFill>
                  <a:schemeClr val="accent5">
                    <a:lumMod val="60000"/>
                    <a:lumOff val="40000"/>
                  </a:schemeClr>
                </a:solidFill>
              </a:rPr>
              <a:t>True or False</a:t>
            </a:r>
          </a:p>
          <a:p>
            <a:pPr algn="ctr">
              <a:buNone/>
            </a:pPr>
            <a:endParaRPr lang="en-US" dirty="0" smtClean="0">
              <a:solidFill>
                <a:schemeClr val="accent5">
                  <a:lumMod val="60000"/>
                  <a:lumOff val="40000"/>
                </a:schemeClr>
              </a:solidFill>
            </a:endParaRPr>
          </a:p>
          <a:p>
            <a:r>
              <a:rPr lang="en-US" dirty="0" smtClean="0">
                <a:solidFill>
                  <a:schemeClr val="tx2"/>
                </a:solidFill>
              </a:rPr>
              <a:t>Hyperthermia related to MH is defined as a body temp &gt; 40*C and is consider a late sign.</a:t>
            </a:r>
          </a:p>
          <a:p>
            <a:pPr algn="ctr">
              <a:buNone/>
            </a:pPr>
            <a:r>
              <a:rPr lang="en-US" dirty="0" smtClean="0">
                <a:solidFill>
                  <a:schemeClr val="accent5">
                    <a:lumMod val="60000"/>
                    <a:lumOff val="40000"/>
                  </a:schemeClr>
                </a:solidFill>
              </a:rPr>
              <a:t>True or False</a:t>
            </a:r>
          </a:p>
          <a:p>
            <a:pPr algn="ctr">
              <a:buNone/>
            </a:pPr>
            <a:endParaRPr lang="en-US" dirty="0" smtClean="0">
              <a:solidFill>
                <a:schemeClr val="accent5">
                  <a:lumMod val="60000"/>
                  <a:lumOff val="40000"/>
                </a:schemeClr>
              </a:solidFill>
            </a:endParaRPr>
          </a:p>
          <a:p>
            <a:pPr algn="ctr">
              <a:buNone/>
            </a:pPr>
            <a:endParaRPr lang="en-US" dirty="0">
              <a:solidFill>
                <a:schemeClr val="accent5">
                  <a:lumMod val="60000"/>
                  <a:lumOff val="4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Check in Questions</a:t>
            </a:r>
            <a:endParaRPr lang="en-US" sz="4400" dirty="0">
              <a:ln>
                <a:solidFill>
                  <a:schemeClr val="tx1"/>
                </a:solidFill>
              </a:ln>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Unexplained tachycardia is often the first sign of MH and is frequently mistaken for “light anesthesia”.</a:t>
            </a:r>
          </a:p>
          <a:p>
            <a:pPr algn="ctr">
              <a:buNone/>
            </a:pPr>
            <a:r>
              <a:rPr lang="en-US" sz="3200" dirty="0" smtClean="0">
                <a:solidFill>
                  <a:schemeClr val="accent5">
                    <a:lumMod val="60000"/>
                    <a:lumOff val="40000"/>
                  </a:schemeClr>
                </a:solidFill>
              </a:rPr>
              <a:t>True</a:t>
            </a:r>
          </a:p>
          <a:p>
            <a:pPr algn="ctr">
              <a:buNone/>
            </a:pPr>
            <a:endParaRPr lang="en-US" dirty="0" smtClean="0">
              <a:solidFill>
                <a:schemeClr val="accent5">
                  <a:lumMod val="60000"/>
                  <a:lumOff val="40000"/>
                </a:schemeClr>
              </a:solidFill>
            </a:endParaRPr>
          </a:p>
          <a:p>
            <a:r>
              <a:rPr lang="en-US" dirty="0" smtClean="0">
                <a:solidFill>
                  <a:schemeClr val="tx2"/>
                </a:solidFill>
              </a:rPr>
              <a:t>Hyperthermia related to MH is defined as a body temp &gt; 40*C and is consider a late sign.</a:t>
            </a:r>
          </a:p>
          <a:p>
            <a:pPr algn="ctr">
              <a:buNone/>
            </a:pPr>
            <a:r>
              <a:rPr lang="en-US" sz="3200" dirty="0" smtClean="0">
                <a:solidFill>
                  <a:schemeClr val="accent5">
                    <a:lumMod val="60000"/>
                    <a:lumOff val="40000"/>
                  </a:schemeClr>
                </a:solidFill>
              </a:rPr>
              <a:t>True</a:t>
            </a:r>
          </a:p>
          <a:p>
            <a:pPr algn="ctr">
              <a:buNone/>
            </a:pPr>
            <a:endParaRPr lang="en-US" dirty="0" smtClean="0">
              <a:solidFill>
                <a:schemeClr val="accent5">
                  <a:lumMod val="60000"/>
                  <a:lumOff val="40000"/>
                </a:schemeClr>
              </a:solidFill>
            </a:endParaRPr>
          </a:p>
          <a:p>
            <a:pPr algn="ctr">
              <a:buNone/>
            </a:pPr>
            <a:endParaRPr lang="en-US" dirty="0">
              <a:solidFill>
                <a:schemeClr val="accent5">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normAutofit/>
          </a:bodyPr>
          <a:lstStyle/>
          <a:p>
            <a:r>
              <a:rPr lang="en-US" sz="4400" dirty="0" smtClean="0">
                <a:ln>
                  <a:solidFill>
                    <a:schemeClr val="tx1"/>
                  </a:solidFill>
                </a:ln>
                <a:solidFill>
                  <a:schemeClr val="accent1"/>
                </a:solidFill>
              </a:rPr>
              <a:t>Malignant Hyperthermia</a:t>
            </a:r>
            <a:r>
              <a:rPr lang="en-US" dirty="0" smtClean="0"/>
              <a:t/>
            </a:r>
            <a:br>
              <a:rPr lang="en-US" dirty="0" smtClean="0"/>
            </a:br>
            <a:r>
              <a:rPr lang="en-US" sz="3111" dirty="0" smtClean="0">
                <a:ln>
                  <a:solidFill>
                    <a:schemeClr val="tx1"/>
                  </a:solidFill>
                </a:ln>
                <a:solidFill>
                  <a:schemeClr val="accent1"/>
                </a:solidFill>
              </a:rPr>
              <a:t>Treatment</a:t>
            </a:r>
            <a:endParaRPr lang="en-US" sz="3111" dirty="0">
              <a:ln>
                <a:solidFill>
                  <a:schemeClr val="tx1"/>
                </a:solidFill>
              </a:ln>
              <a:solidFill>
                <a:schemeClr val="accent1"/>
              </a:solidFill>
            </a:endParaRPr>
          </a:p>
        </p:txBody>
      </p:sp>
      <p:sp>
        <p:nvSpPr>
          <p:cNvPr id="3" name="Content Placeholder 2"/>
          <p:cNvSpPr>
            <a:spLocks noGrp="1"/>
          </p:cNvSpPr>
          <p:nvPr>
            <p:ph idx="1"/>
          </p:nvPr>
        </p:nvSpPr>
        <p:spPr>
          <a:xfrm>
            <a:off x="389467" y="1457979"/>
            <a:ext cx="8466666" cy="5271247"/>
          </a:xfrm>
        </p:spPr>
        <p:txBody>
          <a:bodyPr>
            <a:normAutofit/>
          </a:bodyPr>
          <a:lstStyle/>
          <a:p>
            <a:r>
              <a:rPr lang="en-US" dirty="0" smtClean="0"/>
              <a:t>Despite more than 25 years of research, </a:t>
            </a:r>
            <a:r>
              <a:rPr lang="en-US" dirty="0" err="1" smtClean="0">
                <a:solidFill>
                  <a:schemeClr val="accent5">
                    <a:lumMod val="60000"/>
                    <a:lumOff val="40000"/>
                  </a:schemeClr>
                </a:solidFill>
              </a:rPr>
              <a:t>Dantrolene</a:t>
            </a:r>
            <a:r>
              <a:rPr lang="en-US" dirty="0" smtClean="0">
                <a:solidFill>
                  <a:schemeClr val="accent5">
                    <a:lumMod val="60000"/>
                    <a:lumOff val="40000"/>
                  </a:schemeClr>
                </a:solidFill>
              </a:rPr>
              <a:t> Sodium </a:t>
            </a:r>
            <a:r>
              <a:rPr lang="en-US" dirty="0" smtClean="0"/>
              <a:t>(</a:t>
            </a:r>
            <a:r>
              <a:rPr lang="en-US" dirty="0" err="1" smtClean="0"/>
              <a:t>Dantrium</a:t>
            </a:r>
            <a:r>
              <a:rPr lang="en-US" dirty="0" smtClean="0"/>
              <a:t>) is the only clinically available agent for the treatment of MH.</a:t>
            </a:r>
          </a:p>
          <a:p>
            <a:r>
              <a:rPr lang="en-US" dirty="0" err="1" smtClean="0"/>
              <a:t>Dantrolene</a:t>
            </a:r>
            <a:r>
              <a:rPr lang="en-US" dirty="0" smtClean="0"/>
              <a:t> is supplied as a lyophilized powder that contains 20mg </a:t>
            </a:r>
            <a:r>
              <a:rPr lang="en-US" dirty="0" err="1" smtClean="0"/>
              <a:t>dantrolene</a:t>
            </a:r>
            <a:r>
              <a:rPr lang="en-US" dirty="0" smtClean="0"/>
              <a:t> sodium and 3,000mg of </a:t>
            </a:r>
            <a:r>
              <a:rPr lang="en-US" dirty="0" err="1" smtClean="0"/>
              <a:t>mannitol</a:t>
            </a:r>
            <a:endParaRPr lang="en-US" dirty="0" smtClean="0"/>
          </a:p>
          <a:p>
            <a:endParaRPr lang="en-US" dirty="0" smtClean="0"/>
          </a:p>
          <a:p>
            <a:pPr>
              <a:buNone/>
            </a:pPr>
            <a:endParaRPr lang="en-US" dirty="0" smtClean="0"/>
          </a:p>
          <a:p>
            <a:pPr>
              <a:buNone/>
            </a:pPr>
            <a:endParaRPr lang="en-US" dirty="0" smtClean="0"/>
          </a:p>
          <a:p>
            <a:pPr>
              <a:buNone/>
            </a:pPr>
            <a:r>
              <a:rPr lang="en-US" dirty="0" smtClean="0"/>
              <a:t> </a:t>
            </a:r>
            <a:r>
              <a:rPr lang="en-US" sz="1800" dirty="0" smtClean="0">
                <a:solidFill>
                  <a:schemeClr val="accent5">
                    <a:lumMod val="60000"/>
                    <a:lumOff val="40000"/>
                  </a:schemeClr>
                </a:solidFill>
              </a:rPr>
              <a:t>Fact: It may take from 2-4 licensed personnel to reconstitute the required of </a:t>
            </a:r>
            <a:r>
              <a:rPr lang="en-US" sz="1800" dirty="0" err="1" smtClean="0">
                <a:solidFill>
                  <a:schemeClr val="accent5">
                    <a:lumMod val="60000"/>
                    <a:lumOff val="40000"/>
                  </a:schemeClr>
                </a:solidFill>
              </a:rPr>
              <a:t>dantrolene</a:t>
            </a:r>
            <a:r>
              <a:rPr lang="en-US" sz="1800" dirty="0" smtClean="0">
                <a:solidFill>
                  <a:schemeClr val="accent5">
                    <a:lumMod val="60000"/>
                    <a:lumOff val="40000"/>
                  </a:schemeClr>
                </a:solidFill>
              </a:rPr>
              <a:t> for rapid administration.</a:t>
            </a:r>
          </a:p>
          <a:p>
            <a:pPr>
              <a:buFontTx/>
              <a:buChar char="-"/>
            </a:pPr>
            <a:endParaRPr lang="en-US" dirty="0"/>
          </a:p>
        </p:txBody>
      </p:sp>
      <p:pic>
        <p:nvPicPr>
          <p:cNvPr id="4" name="Picture 3" descr="P0002948"/>
          <p:cNvPicPr>
            <a:picLocks noGrp="1" noChangeAspect="1" noChangeArrowheads="1"/>
          </p:cNvPicPr>
          <p:nvPr/>
        </p:nvPicPr>
        <p:blipFill>
          <a:blip r:embed="rId2" cstate="print">
            <a:lum bright="-6000"/>
          </a:blip>
          <a:srcRect l="16000" r="3999"/>
          <a:stretch>
            <a:fillRect/>
          </a:stretch>
        </p:blipFill>
        <p:spPr bwMode="auto">
          <a:xfrm rot="21443129">
            <a:off x="2738676" y="3944334"/>
            <a:ext cx="3066484" cy="1609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lstStyle/>
          <a:p>
            <a:r>
              <a:rPr lang="en-US" sz="4400" dirty="0" smtClean="0">
                <a:ln>
                  <a:solidFill>
                    <a:schemeClr val="tx1"/>
                  </a:solidFill>
                </a:ln>
                <a:solidFill>
                  <a:schemeClr val="accent1"/>
                </a:solidFill>
              </a:rPr>
              <a:t>Malignant Hyperthermia</a:t>
            </a:r>
            <a:r>
              <a:rPr lang="en-US" dirty="0" smtClean="0"/>
              <a:t/>
            </a:r>
            <a:br>
              <a:rPr lang="en-US" dirty="0" smtClean="0"/>
            </a:br>
            <a:r>
              <a:rPr lang="en-US" sz="2800" dirty="0" err="1" smtClean="0">
                <a:ln>
                  <a:solidFill>
                    <a:schemeClr val="tx1"/>
                  </a:solidFill>
                </a:ln>
                <a:solidFill>
                  <a:schemeClr val="accent1"/>
                </a:solidFill>
              </a:rPr>
              <a:t>Dantrolene</a:t>
            </a:r>
            <a:r>
              <a:rPr lang="en-US" sz="2800" dirty="0" smtClean="0">
                <a:ln>
                  <a:solidFill>
                    <a:schemeClr val="tx1"/>
                  </a:solidFill>
                </a:ln>
                <a:solidFill>
                  <a:schemeClr val="accent1"/>
                </a:solidFill>
              </a:rPr>
              <a:t> Sodium Handling</a:t>
            </a:r>
            <a:endParaRPr lang="en-US" sz="2800" dirty="0">
              <a:ln>
                <a:solidFill>
                  <a:schemeClr val="tx1"/>
                </a:solidFill>
              </a:ln>
              <a:solidFill>
                <a:schemeClr val="accent1"/>
              </a:solidFill>
            </a:endParaRPr>
          </a:p>
        </p:txBody>
      </p:sp>
      <p:sp>
        <p:nvSpPr>
          <p:cNvPr id="3" name="Content Placeholder 2"/>
          <p:cNvSpPr>
            <a:spLocks noGrp="1"/>
          </p:cNvSpPr>
          <p:nvPr>
            <p:ph idx="1"/>
          </p:nvPr>
        </p:nvSpPr>
        <p:spPr>
          <a:xfrm>
            <a:off x="254001" y="1586753"/>
            <a:ext cx="8889998" cy="5271247"/>
          </a:xfrm>
        </p:spPr>
        <p:txBody>
          <a:bodyPr>
            <a:normAutofit lnSpcReduction="10000"/>
          </a:bodyPr>
          <a:lstStyle/>
          <a:p>
            <a:pPr>
              <a:buNone/>
            </a:pPr>
            <a:r>
              <a:rPr lang="en-US" dirty="0" smtClean="0"/>
              <a:t>-Reconstitute each vial by adding 60 ml of preservative-free water. </a:t>
            </a:r>
            <a:r>
              <a:rPr lang="en-US" dirty="0" smtClean="0">
                <a:solidFill>
                  <a:schemeClr val="accent5">
                    <a:lumMod val="60000"/>
                    <a:lumOff val="40000"/>
                  </a:schemeClr>
                </a:solidFill>
              </a:rPr>
              <a:t>DO NOT USE </a:t>
            </a:r>
            <a:r>
              <a:rPr lang="en-US" dirty="0" err="1" smtClean="0"/>
              <a:t>bacteriostatic</a:t>
            </a:r>
            <a:r>
              <a:rPr lang="en-US" dirty="0" smtClean="0"/>
              <a:t> water.</a:t>
            </a:r>
          </a:p>
          <a:p>
            <a:pPr>
              <a:buNone/>
            </a:pPr>
            <a:r>
              <a:rPr lang="en-US" dirty="0" smtClean="0"/>
              <a:t>-Shake bottle vigorously until solution is clear</a:t>
            </a:r>
          </a:p>
          <a:p>
            <a:pPr>
              <a:buNone/>
            </a:pPr>
            <a:r>
              <a:rPr lang="en-US" dirty="0" smtClean="0"/>
              <a:t>-Protect from light</a:t>
            </a:r>
          </a:p>
          <a:p>
            <a:pPr>
              <a:buNone/>
            </a:pPr>
            <a:r>
              <a:rPr lang="en-US" dirty="0" smtClean="0"/>
              <a:t>-Use within 6 hours after reconstitution.</a:t>
            </a:r>
          </a:p>
          <a:p>
            <a:pPr>
              <a:buNone/>
            </a:pPr>
            <a:endParaRPr lang="en-US" dirty="0" smtClean="0"/>
          </a:p>
          <a:p>
            <a:pPr>
              <a:buNone/>
            </a:pPr>
            <a:endParaRPr lang="en-US" dirty="0" smtClean="0"/>
          </a:p>
          <a:p>
            <a:pPr>
              <a:buNone/>
            </a:pPr>
            <a:endParaRPr lang="en-US" sz="1800" dirty="0" smtClean="0">
              <a:solidFill>
                <a:schemeClr val="accent5">
                  <a:lumMod val="60000"/>
                  <a:lumOff val="40000"/>
                </a:schemeClr>
              </a:solidFill>
            </a:endParaRPr>
          </a:p>
          <a:p>
            <a:pPr>
              <a:buNone/>
            </a:pPr>
            <a:r>
              <a:rPr lang="en-US" sz="1800" dirty="0" smtClean="0">
                <a:solidFill>
                  <a:schemeClr val="accent5">
                    <a:lumMod val="60000"/>
                    <a:lumOff val="40000"/>
                  </a:schemeClr>
                </a:solidFill>
              </a:rPr>
              <a:t>Fact: The liver metabolizes </a:t>
            </a:r>
            <a:r>
              <a:rPr lang="en-US" sz="1800" dirty="0" err="1" smtClean="0">
                <a:solidFill>
                  <a:schemeClr val="accent5">
                    <a:lumMod val="60000"/>
                    <a:lumOff val="40000"/>
                  </a:schemeClr>
                </a:solidFill>
              </a:rPr>
              <a:t>dantrolene</a:t>
            </a:r>
            <a:r>
              <a:rPr lang="en-US" sz="1800" dirty="0" smtClean="0">
                <a:solidFill>
                  <a:schemeClr val="accent5">
                    <a:lumMod val="60000"/>
                    <a:lumOff val="40000"/>
                  </a:schemeClr>
                </a:solidFill>
              </a:rPr>
              <a:t>, CONTRAINDICATED with active hepatic disease.</a:t>
            </a:r>
          </a:p>
          <a:p>
            <a:pPr>
              <a:buNone/>
            </a:pPr>
            <a:endParaRPr lang="en-US" dirty="0" smtClean="0"/>
          </a:p>
        </p:txBody>
      </p:sp>
      <p:pic>
        <p:nvPicPr>
          <p:cNvPr id="4" name="Picture 3" descr="P0002949"/>
          <p:cNvPicPr>
            <a:picLocks noGrp="1" noChangeAspect="1" noChangeArrowheads="1"/>
          </p:cNvPicPr>
          <p:nvPr/>
        </p:nvPicPr>
        <p:blipFill>
          <a:blip r:embed="rId2" cstate="print">
            <a:lum bright="-24000"/>
          </a:blip>
          <a:srcRect l="14000" r="2000"/>
          <a:stretch>
            <a:fillRect/>
          </a:stretch>
        </p:blipFill>
        <p:spPr bwMode="auto">
          <a:xfrm>
            <a:off x="1618343" y="4386149"/>
            <a:ext cx="2242457" cy="1786958"/>
          </a:xfrm>
          <a:prstGeom prst="rect">
            <a:avLst/>
          </a:prstGeom>
          <a:noFill/>
          <a:ln w="9525">
            <a:noFill/>
            <a:miter lim="800000"/>
            <a:headEnd/>
            <a:tailEnd/>
          </a:ln>
        </p:spPr>
      </p:pic>
      <p:pic>
        <p:nvPicPr>
          <p:cNvPr id="5" name="Picture 4" descr="P0002951"/>
          <p:cNvPicPr>
            <a:picLocks noChangeAspect="1" noChangeArrowheads="1"/>
          </p:cNvPicPr>
          <p:nvPr/>
        </p:nvPicPr>
        <p:blipFill>
          <a:blip r:embed="rId3" cstate="print">
            <a:lum bright="-36000"/>
          </a:blip>
          <a:srcRect l="46666" r="11111"/>
          <a:stretch>
            <a:fillRect/>
          </a:stretch>
        </p:blipFill>
        <p:spPr bwMode="auto">
          <a:xfrm>
            <a:off x="6883627" y="2470036"/>
            <a:ext cx="1552802" cy="2462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26032"/>
          </a:xfrm>
        </p:spPr>
        <p:txBody>
          <a:bodyPr>
            <a:noAutofit/>
          </a:bodyPr>
          <a:lstStyle/>
          <a:p>
            <a:r>
              <a:rPr lang="en-US" sz="4400" dirty="0" smtClean="0">
                <a:ln>
                  <a:solidFill>
                    <a:schemeClr val="tx1"/>
                  </a:solidFill>
                </a:ln>
                <a:solidFill>
                  <a:schemeClr val="tx2"/>
                </a:solidFill>
              </a:rPr>
              <a:t>Malignant </a:t>
            </a:r>
            <a:r>
              <a:rPr lang="en-US" sz="4400" dirty="0" err="1" smtClean="0">
                <a:ln>
                  <a:solidFill>
                    <a:schemeClr val="tx1"/>
                  </a:solidFill>
                </a:ln>
                <a:solidFill>
                  <a:schemeClr val="tx2"/>
                </a:solidFill>
              </a:rPr>
              <a:t>Hyperthemia</a:t>
            </a:r>
            <a:r>
              <a:rPr lang="en-US" sz="3600" dirty="0" smtClean="0"/>
              <a:t/>
            </a:r>
            <a:br>
              <a:rPr lang="en-US" sz="3600" dirty="0" smtClean="0"/>
            </a:br>
            <a:r>
              <a:rPr lang="en-US" sz="2800" dirty="0" err="1" smtClean="0">
                <a:ln>
                  <a:solidFill>
                    <a:schemeClr val="tx1"/>
                  </a:solidFill>
                </a:ln>
                <a:solidFill>
                  <a:schemeClr val="tx2"/>
                </a:solidFill>
              </a:rPr>
              <a:t>Dantrolene</a:t>
            </a:r>
            <a:r>
              <a:rPr lang="en-US" sz="2800" dirty="0" smtClean="0">
                <a:ln>
                  <a:solidFill>
                    <a:schemeClr val="tx1"/>
                  </a:solidFill>
                </a:ln>
                <a:solidFill>
                  <a:schemeClr val="tx2"/>
                </a:solidFill>
              </a:rPr>
              <a:t> Sodium</a:t>
            </a:r>
            <a:br>
              <a:rPr lang="en-US" sz="2800" dirty="0" smtClean="0">
                <a:ln>
                  <a:solidFill>
                    <a:schemeClr val="tx1"/>
                  </a:solidFill>
                </a:ln>
                <a:solidFill>
                  <a:schemeClr val="tx2"/>
                </a:solidFill>
              </a:rPr>
            </a:br>
            <a:r>
              <a:rPr lang="en-US" sz="2800" dirty="0" smtClean="0">
                <a:ln>
                  <a:solidFill>
                    <a:schemeClr val="tx1"/>
                  </a:solidFill>
                </a:ln>
                <a:solidFill>
                  <a:schemeClr val="tx2"/>
                </a:solidFill>
              </a:rPr>
              <a:t> </a:t>
            </a:r>
            <a:r>
              <a:rPr lang="en-US" sz="1600" dirty="0" smtClean="0">
                <a:ln>
                  <a:solidFill>
                    <a:schemeClr val="tx1"/>
                  </a:solidFill>
                </a:ln>
                <a:solidFill>
                  <a:schemeClr val="tx2"/>
                </a:solidFill>
              </a:rPr>
              <a:t>(How much is needed?)</a:t>
            </a:r>
            <a:endParaRPr lang="en-US" sz="1600" dirty="0">
              <a:ln>
                <a:solidFill>
                  <a:schemeClr val="tx1"/>
                </a:solidFill>
              </a:ln>
              <a:solidFill>
                <a:schemeClr val="tx2"/>
              </a:solidFill>
            </a:endParaRPr>
          </a:p>
        </p:txBody>
      </p:sp>
      <p:sp>
        <p:nvSpPr>
          <p:cNvPr id="3" name="Content Placeholder 2"/>
          <p:cNvSpPr>
            <a:spLocks noGrp="1"/>
          </p:cNvSpPr>
          <p:nvPr>
            <p:ph idx="1"/>
          </p:nvPr>
        </p:nvSpPr>
        <p:spPr>
          <a:xfrm>
            <a:off x="220133" y="1926031"/>
            <a:ext cx="8923866" cy="4491701"/>
          </a:xfrm>
        </p:spPr>
        <p:txBody>
          <a:bodyPr/>
          <a:lstStyle/>
          <a:p>
            <a:pPr>
              <a:buFont typeface="Wingdings" charset="2"/>
              <a:buChar char="v"/>
            </a:pPr>
            <a:r>
              <a:rPr lang="en-US" dirty="0" smtClean="0"/>
              <a:t>8 to 10mg/kg of </a:t>
            </a:r>
            <a:r>
              <a:rPr lang="en-US" dirty="0" err="1" smtClean="0"/>
              <a:t>dantrolene</a:t>
            </a:r>
            <a:r>
              <a:rPr lang="en-US" dirty="0" smtClean="0"/>
              <a:t> sodium is needed to treat a patient in acute MH crisis</a:t>
            </a:r>
          </a:p>
          <a:p>
            <a:pPr>
              <a:buNone/>
            </a:pPr>
            <a:r>
              <a:rPr lang="en-US" sz="2000" dirty="0" smtClean="0"/>
              <a:t>        (e.g. 50 vials must be available to treat a person who weighs 100-110 kg)</a:t>
            </a:r>
          </a:p>
          <a:p>
            <a:pPr>
              <a:buFont typeface="Wingdings" charset="2"/>
              <a:buChar char="v"/>
            </a:pPr>
            <a:r>
              <a:rPr lang="en-US" dirty="0" smtClean="0"/>
              <a:t>Repeat with 2.5mg/kg doses up to 4 doses.</a:t>
            </a:r>
            <a:endParaRPr lang="en-US" sz="2000" dirty="0" smtClean="0"/>
          </a:p>
          <a:p>
            <a:pPr>
              <a:buFont typeface="Wingdings" charset="2"/>
              <a:buChar char="v"/>
            </a:pPr>
            <a:r>
              <a:rPr lang="en-US" dirty="0" smtClean="0"/>
              <a:t>Delivery is </a:t>
            </a:r>
            <a:r>
              <a:rPr lang="en-US" dirty="0" smtClean="0">
                <a:solidFill>
                  <a:schemeClr val="accent5">
                    <a:lumMod val="60000"/>
                    <a:lumOff val="40000"/>
                  </a:schemeClr>
                </a:solidFill>
              </a:rPr>
              <a:t>rapid, continuous IV push</a:t>
            </a:r>
          </a:p>
          <a:p>
            <a:pPr>
              <a:buFontTx/>
              <a:buChar char="-"/>
            </a:pPr>
            <a:endParaRPr lang="en-US" dirty="0" smtClean="0"/>
          </a:p>
          <a:p>
            <a:pPr>
              <a:buFontTx/>
              <a:buChar char="-"/>
            </a:pPr>
            <a:endParaRPr lang="en-US" dirty="0" smtClean="0"/>
          </a:p>
          <a:p>
            <a:pPr>
              <a:buFontTx/>
              <a:buChar char="-"/>
            </a:pPr>
            <a:endParaRPr lang="en-US" dirty="0" smtClean="0"/>
          </a:p>
          <a:p>
            <a:pPr>
              <a:buNone/>
            </a:pPr>
            <a:endParaRPr lang="en-US" dirty="0"/>
          </a:p>
        </p:txBody>
      </p:sp>
      <p:pic>
        <p:nvPicPr>
          <p:cNvPr id="4" name="Picture 3" descr="C:\Documents and Settings\gmv07354\Local Settings\Temporary Internet Files\Content.IE5\WFTVR2OD\MC900281051[1].wmf"/>
          <p:cNvPicPr>
            <a:picLocks noChangeAspect="1" noChangeArrowheads="1"/>
          </p:cNvPicPr>
          <p:nvPr/>
        </p:nvPicPr>
        <p:blipFill>
          <a:blip r:embed="rId2" cstate="print"/>
          <a:srcRect/>
          <a:stretch>
            <a:fillRect/>
          </a:stretch>
        </p:blipFill>
        <p:spPr bwMode="auto">
          <a:xfrm>
            <a:off x="5311820" y="3584435"/>
            <a:ext cx="3104048" cy="30703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1"/>
                  </a:solidFill>
                </a:ln>
                <a:solidFill>
                  <a:schemeClr val="accent1"/>
                </a:solidFill>
              </a:rPr>
              <a:t>Malignant Hyperthermia</a:t>
            </a:r>
            <a:br>
              <a:rPr lang="en-US" dirty="0" smtClean="0">
                <a:ln>
                  <a:solidFill>
                    <a:schemeClr val="tx1"/>
                  </a:solidFill>
                </a:ln>
                <a:solidFill>
                  <a:schemeClr val="accent1"/>
                </a:solidFill>
              </a:rPr>
            </a:br>
            <a:r>
              <a:rPr lang="en-US" sz="2667" dirty="0" smtClean="0">
                <a:ln>
                  <a:solidFill>
                    <a:schemeClr val="tx1"/>
                  </a:solidFill>
                </a:ln>
                <a:solidFill>
                  <a:schemeClr val="accent1"/>
                </a:solidFill>
              </a:rPr>
              <a:t>Learning Objectives</a:t>
            </a:r>
            <a:endParaRPr lang="en-US" sz="2667" dirty="0">
              <a:ln>
                <a:solidFill>
                  <a:schemeClr val="tx1"/>
                </a:solidFill>
              </a:ln>
              <a:solidFill>
                <a:schemeClr val="accent1"/>
              </a:solidFill>
            </a:endParaRPr>
          </a:p>
        </p:txBody>
      </p:sp>
      <p:sp>
        <p:nvSpPr>
          <p:cNvPr id="3" name="Content Placeholder 2"/>
          <p:cNvSpPr>
            <a:spLocks noGrp="1"/>
          </p:cNvSpPr>
          <p:nvPr>
            <p:ph idx="1"/>
          </p:nvPr>
        </p:nvSpPr>
        <p:spPr>
          <a:xfrm>
            <a:off x="251191" y="1981859"/>
            <a:ext cx="8610222" cy="4876141"/>
          </a:xfrm>
        </p:spPr>
        <p:txBody>
          <a:bodyPr>
            <a:normAutofit/>
          </a:bodyPr>
          <a:lstStyle/>
          <a:p>
            <a:pPr algn="ctr">
              <a:buClr>
                <a:schemeClr val="accent5">
                  <a:lumMod val="60000"/>
                  <a:lumOff val="40000"/>
                </a:schemeClr>
              </a:buClr>
              <a:buNone/>
            </a:pPr>
            <a:r>
              <a:rPr lang="en-US" sz="2000" dirty="0" smtClean="0">
                <a:solidFill>
                  <a:schemeClr val="accent5">
                    <a:lumMod val="60000"/>
                    <a:lumOff val="40000"/>
                  </a:schemeClr>
                </a:solidFill>
              </a:rPr>
              <a:t>At the end of the learning module the participant will be able to:</a:t>
            </a:r>
          </a:p>
          <a:p>
            <a:pPr>
              <a:buClr>
                <a:schemeClr val="accent5">
                  <a:lumMod val="60000"/>
                  <a:lumOff val="40000"/>
                </a:schemeClr>
              </a:buClr>
            </a:pPr>
            <a:r>
              <a:rPr lang="en-US" sz="1800" dirty="0" smtClean="0">
                <a:solidFill>
                  <a:schemeClr val="accent5">
                    <a:lumMod val="60000"/>
                    <a:lumOff val="40000"/>
                  </a:schemeClr>
                </a:solidFill>
              </a:rPr>
              <a:t>Define Malignant Hyperthermia</a:t>
            </a:r>
          </a:p>
          <a:p>
            <a:pPr>
              <a:buClr>
                <a:schemeClr val="accent5">
                  <a:lumMod val="60000"/>
                  <a:lumOff val="40000"/>
                </a:schemeClr>
              </a:buClr>
            </a:pPr>
            <a:r>
              <a:rPr lang="en-US" sz="1800" dirty="0" smtClean="0">
                <a:solidFill>
                  <a:schemeClr val="accent5">
                    <a:lumMod val="60000"/>
                    <a:lumOff val="40000"/>
                  </a:schemeClr>
                </a:solidFill>
              </a:rPr>
              <a:t>Identify </a:t>
            </a:r>
            <a:r>
              <a:rPr lang="en-US" sz="1800" dirty="0" err="1" smtClean="0">
                <a:solidFill>
                  <a:schemeClr val="accent5">
                    <a:lumMod val="60000"/>
                    <a:lumOff val="40000"/>
                  </a:schemeClr>
                </a:solidFill>
              </a:rPr>
              <a:t>pathophysiology</a:t>
            </a:r>
            <a:r>
              <a:rPr lang="en-US" sz="1800" dirty="0" smtClean="0">
                <a:solidFill>
                  <a:schemeClr val="accent5">
                    <a:lumMod val="60000"/>
                    <a:lumOff val="40000"/>
                  </a:schemeClr>
                </a:solidFill>
              </a:rPr>
              <a:t> changes related to Malignant Hyperthermia</a:t>
            </a:r>
          </a:p>
          <a:p>
            <a:pPr>
              <a:buClr>
                <a:schemeClr val="accent5">
                  <a:lumMod val="60000"/>
                  <a:lumOff val="40000"/>
                </a:schemeClr>
              </a:buClr>
            </a:pPr>
            <a:r>
              <a:rPr lang="en-US" sz="1800" dirty="0" smtClean="0">
                <a:solidFill>
                  <a:schemeClr val="accent5">
                    <a:lumMod val="60000"/>
                    <a:lumOff val="40000"/>
                  </a:schemeClr>
                </a:solidFill>
              </a:rPr>
              <a:t>List risk factors and triggering agents related to Malignant Hyperthermia</a:t>
            </a:r>
          </a:p>
          <a:p>
            <a:pPr>
              <a:buClr>
                <a:schemeClr val="accent5">
                  <a:lumMod val="60000"/>
                  <a:lumOff val="40000"/>
                </a:schemeClr>
              </a:buClr>
            </a:pPr>
            <a:r>
              <a:rPr lang="en-US" sz="1800" dirty="0" smtClean="0">
                <a:solidFill>
                  <a:schemeClr val="accent5">
                    <a:lumMod val="60000"/>
                    <a:lumOff val="40000"/>
                  </a:schemeClr>
                </a:solidFill>
              </a:rPr>
              <a:t>Describe signs &amp; symptoms of a Malignant Hyperthermia crisis</a:t>
            </a:r>
          </a:p>
          <a:p>
            <a:pPr>
              <a:buClr>
                <a:schemeClr val="accent5">
                  <a:lumMod val="60000"/>
                  <a:lumOff val="40000"/>
                </a:schemeClr>
              </a:buClr>
            </a:pPr>
            <a:r>
              <a:rPr lang="en-US" sz="1800" dirty="0" smtClean="0">
                <a:solidFill>
                  <a:schemeClr val="accent5">
                    <a:lumMod val="60000"/>
                    <a:lumOff val="40000"/>
                  </a:schemeClr>
                </a:solidFill>
              </a:rPr>
              <a:t> Prioritize specific supplies and treatment for Malignant Hyperthermia</a:t>
            </a:r>
          </a:p>
          <a:p>
            <a:pPr>
              <a:buClr>
                <a:schemeClr val="accent5">
                  <a:lumMod val="60000"/>
                  <a:lumOff val="40000"/>
                </a:schemeClr>
              </a:buClr>
            </a:pPr>
            <a:r>
              <a:rPr lang="en-US" sz="1800" dirty="0" smtClean="0">
                <a:solidFill>
                  <a:schemeClr val="accent5">
                    <a:lumMod val="60000"/>
                    <a:lumOff val="40000"/>
                  </a:schemeClr>
                </a:solidFill>
              </a:rPr>
              <a:t>Define the role of MHAUS</a:t>
            </a:r>
          </a:p>
          <a:p>
            <a:pPr>
              <a:buClr>
                <a:schemeClr val="accent5">
                  <a:lumMod val="60000"/>
                  <a:lumOff val="40000"/>
                </a:schemeClr>
              </a:buClr>
            </a:pPr>
            <a:endParaRPr lang="en-US" sz="2000" dirty="0" smtClean="0">
              <a:solidFill>
                <a:schemeClr val="accent5">
                  <a:lumMod val="60000"/>
                  <a:lumOff val="40000"/>
                </a:schemeClr>
              </a:solidFill>
            </a:endParaRPr>
          </a:p>
          <a:p>
            <a:pPr>
              <a:buClr>
                <a:schemeClr val="accent5">
                  <a:lumMod val="60000"/>
                  <a:lumOff val="40000"/>
                </a:schemeClr>
              </a:buClr>
            </a:pPr>
            <a:endParaRPr lang="en-US" sz="2000" dirty="0" smtClean="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n>
                  <a:solidFill>
                    <a:schemeClr val="tx1"/>
                  </a:solidFill>
                </a:ln>
                <a:solidFill>
                  <a:schemeClr val="tx2"/>
                </a:solidFill>
              </a:rPr>
              <a:t>Malignant Hyperthermia</a:t>
            </a:r>
            <a:r>
              <a:rPr lang="en-US" sz="4400" dirty="0" smtClean="0"/>
              <a:t/>
            </a:r>
            <a:br>
              <a:rPr lang="en-US" sz="4400" dirty="0" smtClean="0"/>
            </a:br>
            <a:r>
              <a:rPr lang="en-US" sz="2800" dirty="0" smtClean="0">
                <a:ln>
                  <a:solidFill>
                    <a:schemeClr val="tx1"/>
                  </a:solidFill>
                </a:ln>
                <a:solidFill>
                  <a:schemeClr val="tx2"/>
                </a:solidFill>
              </a:rPr>
              <a:t>Additional Medication Management</a:t>
            </a:r>
            <a:endParaRPr lang="en-US" sz="2800" dirty="0">
              <a:ln>
                <a:solidFill>
                  <a:schemeClr val="tx1"/>
                </a:solidFill>
              </a:ln>
              <a:solidFill>
                <a:schemeClr val="tx2"/>
              </a:solidFill>
            </a:endParaRPr>
          </a:p>
        </p:txBody>
      </p:sp>
      <p:sp>
        <p:nvSpPr>
          <p:cNvPr id="3" name="Content Placeholder 2"/>
          <p:cNvSpPr>
            <a:spLocks noGrp="1"/>
          </p:cNvSpPr>
          <p:nvPr>
            <p:ph idx="1"/>
          </p:nvPr>
        </p:nvSpPr>
        <p:spPr>
          <a:xfrm>
            <a:off x="237234" y="1457979"/>
            <a:ext cx="8906765" cy="5271247"/>
          </a:xfrm>
        </p:spPr>
        <p:txBody>
          <a:bodyPr>
            <a:normAutofit fontScale="40000" lnSpcReduction="20000"/>
          </a:bodyPr>
          <a:lstStyle/>
          <a:p>
            <a:pPr algn="ctr">
              <a:buNone/>
            </a:pPr>
            <a:r>
              <a:rPr lang="en-US" sz="4500" dirty="0" smtClean="0"/>
              <a:t>In order to treat symptoms due to cellular leakage &amp; death</a:t>
            </a:r>
          </a:p>
          <a:p>
            <a:r>
              <a:rPr lang="en-US" sz="5538" dirty="0" smtClean="0"/>
              <a:t>Insulin - 0.15 units regular/kg</a:t>
            </a:r>
          </a:p>
          <a:p>
            <a:r>
              <a:rPr lang="en-US" sz="5538" dirty="0" smtClean="0"/>
              <a:t>Glucose – 1ml/kg D50W</a:t>
            </a:r>
          </a:p>
          <a:p>
            <a:r>
              <a:rPr lang="en-US" sz="5538" dirty="0" smtClean="0"/>
              <a:t>Calcium Chloride – 2-5mg/kg</a:t>
            </a:r>
          </a:p>
          <a:p>
            <a:r>
              <a:rPr lang="en-US" sz="5538" dirty="0" smtClean="0"/>
              <a:t>Sodium Bicarbonate - 1-2mEg/kg</a:t>
            </a:r>
          </a:p>
          <a:p>
            <a:r>
              <a:rPr lang="en-US" sz="5538" dirty="0" err="1" smtClean="0"/>
              <a:t>Furosemide</a:t>
            </a:r>
            <a:r>
              <a:rPr lang="en-US" sz="5538" dirty="0" smtClean="0"/>
              <a:t> (</a:t>
            </a:r>
            <a:r>
              <a:rPr lang="en-US" sz="5538" dirty="0" err="1" smtClean="0"/>
              <a:t>lasix</a:t>
            </a:r>
            <a:r>
              <a:rPr lang="en-US" sz="5538" dirty="0" smtClean="0"/>
              <a:t>) – 0.5-1mg/kg</a:t>
            </a:r>
          </a:p>
          <a:p>
            <a:r>
              <a:rPr lang="en-US" sz="5538" dirty="0" err="1" smtClean="0"/>
              <a:t>Lidocaine/Amiodarone</a:t>
            </a:r>
            <a:endParaRPr lang="en-US" sz="5538" dirty="0" smtClean="0"/>
          </a:p>
          <a:p>
            <a:r>
              <a:rPr lang="en-US" sz="5538" dirty="0" err="1" smtClean="0"/>
              <a:t>Procainamide</a:t>
            </a:r>
            <a:r>
              <a:rPr lang="en-US" sz="5538" dirty="0" smtClean="0"/>
              <a:t> </a:t>
            </a:r>
          </a:p>
          <a:p>
            <a:pPr>
              <a:buNone/>
            </a:pPr>
            <a:endParaRPr lang="en-US" sz="2323" dirty="0" smtClean="0">
              <a:solidFill>
                <a:schemeClr val="accent5">
                  <a:lumMod val="60000"/>
                  <a:lumOff val="40000"/>
                </a:schemeClr>
              </a:solidFill>
            </a:endParaRPr>
          </a:p>
          <a:p>
            <a:pPr>
              <a:buNone/>
            </a:pPr>
            <a:r>
              <a:rPr lang="en-US" sz="3500" dirty="0" smtClean="0">
                <a:solidFill>
                  <a:schemeClr val="accent5">
                    <a:lumMod val="60000"/>
                    <a:lumOff val="40000"/>
                  </a:schemeClr>
                </a:solidFill>
              </a:rPr>
              <a:t>Fact: DO NOT USE CALCIUM CHANNEL BLOCKERS </a:t>
            </a:r>
            <a:endParaRPr lang="en-US" sz="3500" dirty="0">
              <a:solidFill>
                <a:schemeClr val="accent5">
                  <a:lumMod val="60000"/>
                  <a:lumOff val="40000"/>
                </a:schemeClr>
              </a:solidFill>
            </a:endParaRPr>
          </a:p>
        </p:txBody>
      </p:sp>
      <p:sp>
        <p:nvSpPr>
          <p:cNvPr id="4" name="Right Brace 3"/>
          <p:cNvSpPr/>
          <p:nvPr/>
        </p:nvSpPr>
        <p:spPr>
          <a:xfrm>
            <a:off x="5388824" y="1995715"/>
            <a:ext cx="388620" cy="166430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311100" y="4265210"/>
            <a:ext cx="155448" cy="381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5233376" y="4989764"/>
            <a:ext cx="310896" cy="9638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777444" y="2482334"/>
            <a:ext cx="2640416" cy="369332"/>
          </a:xfrm>
          <a:prstGeom prst="rect">
            <a:avLst/>
          </a:prstGeom>
          <a:noFill/>
        </p:spPr>
        <p:txBody>
          <a:bodyPr wrap="none" rtlCol="0">
            <a:spAutoFit/>
          </a:bodyPr>
          <a:lstStyle/>
          <a:p>
            <a:r>
              <a:rPr lang="en-US" dirty="0" smtClean="0"/>
              <a:t>Treat Metabolic Acidosis</a:t>
            </a:r>
            <a:endParaRPr lang="en-US" dirty="0"/>
          </a:p>
        </p:txBody>
      </p:sp>
      <p:sp>
        <p:nvSpPr>
          <p:cNvPr id="11" name="TextBox 10"/>
          <p:cNvSpPr txBox="1"/>
          <p:nvPr/>
        </p:nvSpPr>
        <p:spPr>
          <a:xfrm>
            <a:off x="5777444" y="4265210"/>
            <a:ext cx="2582758" cy="369332"/>
          </a:xfrm>
          <a:prstGeom prst="rect">
            <a:avLst/>
          </a:prstGeom>
          <a:noFill/>
        </p:spPr>
        <p:txBody>
          <a:bodyPr wrap="none" rtlCol="0">
            <a:spAutoFit/>
          </a:bodyPr>
          <a:lstStyle/>
          <a:p>
            <a:r>
              <a:rPr lang="en-US" dirty="0" smtClean="0"/>
              <a:t>Improve Renal Function</a:t>
            </a:r>
            <a:endParaRPr lang="en-US" dirty="0"/>
          </a:p>
        </p:txBody>
      </p:sp>
      <p:sp>
        <p:nvSpPr>
          <p:cNvPr id="12" name="TextBox 11"/>
          <p:cNvSpPr txBox="1"/>
          <p:nvPr/>
        </p:nvSpPr>
        <p:spPr>
          <a:xfrm>
            <a:off x="5777444" y="4989764"/>
            <a:ext cx="184666" cy="369332"/>
          </a:xfrm>
          <a:prstGeom prst="rect">
            <a:avLst/>
          </a:prstGeom>
          <a:noFill/>
        </p:spPr>
        <p:txBody>
          <a:bodyPr wrap="none" rtlCol="0">
            <a:spAutoFit/>
          </a:bodyPr>
          <a:lstStyle/>
          <a:p>
            <a:endParaRPr lang="en-US" dirty="0"/>
          </a:p>
        </p:txBody>
      </p:sp>
      <p:sp>
        <p:nvSpPr>
          <p:cNvPr id="13" name="TextBox 12"/>
          <p:cNvSpPr txBox="1"/>
          <p:nvPr/>
        </p:nvSpPr>
        <p:spPr>
          <a:xfrm>
            <a:off x="5869777" y="5359096"/>
            <a:ext cx="2653491" cy="369332"/>
          </a:xfrm>
          <a:prstGeom prst="rect">
            <a:avLst/>
          </a:prstGeom>
          <a:noFill/>
        </p:spPr>
        <p:txBody>
          <a:bodyPr wrap="none" rtlCol="0">
            <a:spAutoFit/>
          </a:bodyPr>
          <a:lstStyle/>
          <a:p>
            <a:r>
              <a:rPr lang="en-US" dirty="0" smtClean="0"/>
              <a:t>Treatment of </a:t>
            </a:r>
            <a:r>
              <a:rPr lang="en-US" dirty="0" err="1" smtClean="0"/>
              <a:t>Arrthymias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6" name="Content Placeholder 5"/>
          <p:cNvSpPr>
            <a:spLocks noGrp="1"/>
          </p:cNvSpPr>
          <p:nvPr>
            <p:ph idx="1"/>
          </p:nvPr>
        </p:nvSpPr>
        <p:spPr>
          <a:xfrm>
            <a:off x="270933" y="1586753"/>
            <a:ext cx="8873067" cy="5017247"/>
          </a:xfrm>
        </p:spPr>
        <p:txBody>
          <a:bodyPr/>
          <a:lstStyle/>
          <a:p>
            <a:r>
              <a:rPr lang="en-US" dirty="0" smtClean="0">
                <a:solidFill>
                  <a:schemeClr val="tx2"/>
                </a:solidFill>
              </a:rPr>
              <a:t>When reconstituting </a:t>
            </a:r>
            <a:r>
              <a:rPr lang="en-US" dirty="0" err="1" smtClean="0">
                <a:solidFill>
                  <a:schemeClr val="tx2"/>
                </a:solidFill>
              </a:rPr>
              <a:t>Dantrolene</a:t>
            </a:r>
            <a:r>
              <a:rPr lang="en-US" dirty="0" smtClean="0">
                <a:solidFill>
                  <a:schemeClr val="tx2"/>
                </a:solidFill>
              </a:rPr>
              <a:t> you should use which of the following?</a:t>
            </a:r>
          </a:p>
          <a:p>
            <a:pPr algn="ctr">
              <a:buAutoNum type="alphaUcPeriod"/>
            </a:pPr>
            <a:r>
              <a:rPr lang="en-US" dirty="0" smtClean="0">
                <a:solidFill>
                  <a:schemeClr val="accent5">
                    <a:lumMod val="60000"/>
                    <a:lumOff val="40000"/>
                  </a:schemeClr>
                </a:solidFill>
              </a:rPr>
              <a:t>60cc Preservative-Free Water</a:t>
            </a:r>
          </a:p>
          <a:p>
            <a:pPr algn="ctr">
              <a:buAutoNum type="alphaUcPeriod"/>
            </a:pPr>
            <a:r>
              <a:rPr lang="en-US" dirty="0" smtClean="0">
                <a:solidFill>
                  <a:schemeClr val="accent5">
                    <a:lumMod val="60000"/>
                    <a:lumOff val="40000"/>
                  </a:schemeClr>
                </a:solidFill>
              </a:rPr>
              <a:t>60cc </a:t>
            </a:r>
            <a:r>
              <a:rPr lang="en-US" dirty="0" err="1" smtClean="0">
                <a:solidFill>
                  <a:schemeClr val="accent5">
                    <a:lumMod val="60000"/>
                    <a:lumOff val="40000"/>
                  </a:schemeClr>
                </a:solidFill>
              </a:rPr>
              <a:t>Bacteriostatic</a:t>
            </a:r>
            <a:r>
              <a:rPr lang="en-US" dirty="0" smtClean="0">
                <a:solidFill>
                  <a:schemeClr val="accent5">
                    <a:lumMod val="60000"/>
                    <a:lumOff val="40000"/>
                  </a:schemeClr>
                </a:solidFill>
              </a:rPr>
              <a:t> Water </a:t>
            </a:r>
          </a:p>
          <a:p>
            <a:pPr algn="ctr">
              <a:buNone/>
            </a:pPr>
            <a:endParaRPr lang="en-US" dirty="0" smtClean="0">
              <a:solidFill>
                <a:schemeClr val="accent5">
                  <a:lumMod val="60000"/>
                  <a:lumOff val="40000"/>
                </a:schemeClr>
              </a:solidFill>
            </a:endParaRPr>
          </a:p>
          <a:p>
            <a:r>
              <a:rPr lang="en-US" dirty="0" smtClean="0">
                <a:solidFill>
                  <a:schemeClr val="tx2"/>
                </a:solidFill>
              </a:rPr>
              <a:t>Each vial of </a:t>
            </a:r>
            <a:r>
              <a:rPr lang="en-US" dirty="0" err="1" smtClean="0">
                <a:solidFill>
                  <a:schemeClr val="tx2"/>
                </a:solidFill>
              </a:rPr>
              <a:t>Dantrolene</a:t>
            </a:r>
            <a:r>
              <a:rPr lang="en-US" dirty="0" smtClean="0">
                <a:solidFill>
                  <a:schemeClr val="tx2"/>
                </a:solidFill>
              </a:rPr>
              <a:t> contains 20mgs of </a:t>
            </a:r>
            <a:r>
              <a:rPr lang="en-US" dirty="0" err="1" smtClean="0">
                <a:solidFill>
                  <a:schemeClr val="tx2"/>
                </a:solidFill>
              </a:rPr>
              <a:t>Dantrolene</a:t>
            </a:r>
            <a:r>
              <a:rPr lang="en-US" dirty="0" smtClean="0">
                <a:solidFill>
                  <a:schemeClr val="tx2"/>
                </a:solidFill>
              </a:rPr>
              <a:t>?</a:t>
            </a:r>
          </a:p>
          <a:p>
            <a:pPr algn="ctr">
              <a:buNone/>
            </a:pPr>
            <a:r>
              <a:rPr lang="en-US" dirty="0" smtClean="0">
                <a:solidFill>
                  <a:schemeClr val="accent5">
                    <a:lumMod val="60000"/>
                    <a:lumOff val="40000"/>
                  </a:schemeClr>
                </a:solidFill>
              </a:rPr>
              <a:t>True or False</a:t>
            </a:r>
          </a:p>
          <a:p>
            <a:endParaRPr lang="en-US" dirty="0" smtClean="0">
              <a:solidFill>
                <a:schemeClr val="tx2"/>
              </a:solidFill>
            </a:endParaRPr>
          </a:p>
          <a:p>
            <a:endParaRPr lang="en-US" dirty="0" smtClean="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6" name="Content Placeholder 5"/>
          <p:cNvSpPr>
            <a:spLocks noGrp="1"/>
          </p:cNvSpPr>
          <p:nvPr>
            <p:ph idx="1"/>
          </p:nvPr>
        </p:nvSpPr>
        <p:spPr>
          <a:xfrm>
            <a:off x="270933" y="1586753"/>
            <a:ext cx="8873067" cy="5017247"/>
          </a:xfrm>
        </p:spPr>
        <p:txBody>
          <a:bodyPr/>
          <a:lstStyle/>
          <a:p>
            <a:r>
              <a:rPr lang="en-US" dirty="0" smtClean="0">
                <a:solidFill>
                  <a:schemeClr val="tx2"/>
                </a:solidFill>
              </a:rPr>
              <a:t>When reconstituting </a:t>
            </a:r>
            <a:r>
              <a:rPr lang="en-US" dirty="0" err="1" smtClean="0">
                <a:solidFill>
                  <a:schemeClr val="tx2"/>
                </a:solidFill>
              </a:rPr>
              <a:t>Dantrolene</a:t>
            </a:r>
            <a:r>
              <a:rPr lang="en-US" dirty="0" smtClean="0">
                <a:solidFill>
                  <a:schemeClr val="tx2"/>
                </a:solidFill>
              </a:rPr>
              <a:t> you should use which of the following?</a:t>
            </a:r>
          </a:p>
          <a:p>
            <a:pPr algn="ctr">
              <a:buAutoNum type="alphaUcPeriod"/>
            </a:pPr>
            <a:r>
              <a:rPr lang="en-US" sz="3200" dirty="0" smtClean="0">
                <a:solidFill>
                  <a:schemeClr val="accent5">
                    <a:lumMod val="60000"/>
                    <a:lumOff val="40000"/>
                  </a:schemeClr>
                </a:solidFill>
              </a:rPr>
              <a:t>60cc Preservative-Free Water </a:t>
            </a:r>
          </a:p>
          <a:p>
            <a:pPr algn="ctr">
              <a:buNone/>
            </a:pPr>
            <a:endParaRPr lang="en-US" dirty="0" smtClean="0">
              <a:solidFill>
                <a:schemeClr val="accent5">
                  <a:lumMod val="60000"/>
                  <a:lumOff val="40000"/>
                </a:schemeClr>
              </a:solidFill>
            </a:endParaRPr>
          </a:p>
          <a:p>
            <a:r>
              <a:rPr lang="en-US" dirty="0" smtClean="0">
                <a:solidFill>
                  <a:schemeClr val="tx2"/>
                </a:solidFill>
              </a:rPr>
              <a:t>Each vial of </a:t>
            </a:r>
            <a:r>
              <a:rPr lang="en-US" dirty="0" err="1" smtClean="0">
                <a:solidFill>
                  <a:schemeClr val="tx2"/>
                </a:solidFill>
              </a:rPr>
              <a:t>Dantrolene</a:t>
            </a:r>
            <a:r>
              <a:rPr lang="en-US" dirty="0" smtClean="0">
                <a:solidFill>
                  <a:schemeClr val="tx2"/>
                </a:solidFill>
              </a:rPr>
              <a:t> contains 20mgs of </a:t>
            </a:r>
            <a:r>
              <a:rPr lang="en-US" dirty="0" err="1" smtClean="0">
                <a:solidFill>
                  <a:schemeClr val="tx2"/>
                </a:solidFill>
              </a:rPr>
              <a:t>Dantrolene</a:t>
            </a:r>
            <a:r>
              <a:rPr lang="en-US" dirty="0" smtClean="0">
                <a:solidFill>
                  <a:schemeClr val="tx2"/>
                </a:solidFill>
              </a:rPr>
              <a:t>?</a:t>
            </a:r>
          </a:p>
          <a:p>
            <a:pPr algn="ctr">
              <a:buNone/>
            </a:pPr>
            <a:r>
              <a:rPr lang="en-US" sz="3200" dirty="0" smtClean="0">
                <a:solidFill>
                  <a:schemeClr val="accent5">
                    <a:lumMod val="60000"/>
                    <a:lumOff val="40000"/>
                  </a:schemeClr>
                </a:solidFill>
              </a:rPr>
              <a:t>True</a:t>
            </a:r>
          </a:p>
          <a:p>
            <a:endParaRPr lang="en-US" dirty="0" smtClean="0">
              <a:solidFill>
                <a:schemeClr val="tx2"/>
              </a:solidFill>
            </a:endParaRPr>
          </a:p>
          <a:p>
            <a:endParaRPr lang="en-US" dirty="0" smtClean="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0"/>
            <a:ext cx="8669867" cy="1457979"/>
          </a:xfrm>
        </p:spPr>
        <p:txBody>
          <a:bodyPr/>
          <a:lstStyle/>
          <a:p>
            <a:r>
              <a:rPr lang="en-US" sz="4400" dirty="0" smtClean="0">
                <a:ln>
                  <a:solidFill>
                    <a:schemeClr val="tx1"/>
                  </a:solidFill>
                </a:ln>
                <a:solidFill>
                  <a:schemeClr val="tx2"/>
                </a:solidFill>
              </a:rPr>
              <a:t>Preoperative Nursing </a:t>
            </a:r>
            <a:br>
              <a:rPr lang="en-US" sz="4400" dirty="0" smtClean="0">
                <a:ln>
                  <a:solidFill>
                    <a:schemeClr val="tx1"/>
                  </a:solidFill>
                </a:ln>
                <a:solidFill>
                  <a:schemeClr val="tx2"/>
                </a:solidFill>
              </a:rPr>
            </a:br>
            <a:r>
              <a:rPr lang="en-US" sz="2800" dirty="0" smtClean="0">
                <a:ln>
                  <a:solidFill>
                    <a:schemeClr val="tx1"/>
                  </a:solidFill>
                </a:ln>
                <a:solidFill>
                  <a:schemeClr val="tx2"/>
                </a:solidFill>
              </a:rPr>
              <a:t>Role</a:t>
            </a:r>
            <a:endParaRPr lang="en-US" sz="2800" dirty="0">
              <a:ln>
                <a:solidFill>
                  <a:schemeClr val="tx1"/>
                </a:solidFill>
              </a:ln>
              <a:solidFill>
                <a:schemeClr val="tx2"/>
              </a:solidFill>
            </a:endParaRPr>
          </a:p>
        </p:txBody>
      </p:sp>
      <p:sp>
        <p:nvSpPr>
          <p:cNvPr id="3" name="Content Placeholder 2"/>
          <p:cNvSpPr>
            <a:spLocks noGrp="1"/>
          </p:cNvSpPr>
          <p:nvPr>
            <p:ph idx="1"/>
          </p:nvPr>
        </p:nvSpPr>
        <p:spPr>
          <a:xfrm>
            <a:off x="270933" y="2035175"/>
            <a:ext cx="8669867" cy="4329952"/>
          </a:xfrm>
        </p:spPr>
        <p:txBody>
          <a:bodyPr>
            <a:normAutofit/>
          </a:bodyPr>
          <a:lstStyle/>
          <a:p>
            <a:r>
              <a:rPr lang="en-US" dirty="0" smtClean="0">
                <a:solidFill>
                  <a:schemeClr val="accent5">
                    <a:lumMod val="60000"/>
                    <a:lumOff val="40000"/>
                  </a:schemeClr>
                </a:solidFill>
              </a:rPr>
              <a:t>Assess</a:t>
            </a:r>
            <a:r>
              <a:rPr lang="en-US" dirty="0" smtClean="0"/>
              <a:t> patient/family history related to MH susceptibility</a:t>
            </a:r>
          </a:p>
          <a:p>
            <a:pPr>
              <a:buNone/>
            </a:pPr>
            <a:r>
              <a:rPr lang="en-US" dirty="0" smtClean="0"/>
              <a:t>	</a:t>
            </a:r>
            <a:r>
              <a:rPr lang="en-US" sz="1800" dirty="0" smtClean="0">
                <a:solidFill>
                  <a:schemeClr val="accent5">
                    <a:lumMod val="60000"/>
                    <a:lumOff val="40000"/>
                  </a:schemeClr>
                </a:solidFill>
              </a:rPr>
              <a:t>?</a:t>
            </a:r>
            <a:r>
              <a:rPr lang="en-US" sz="1800" dirty="0" smtClean="0"/>
              <a:t> Has anyone ever told you that you or a family member had a problem with anesthesia? </a:t>
            </a:r>
          </a:p>
          <a:p>
            <a:pPr>
              <a:buNone/>
            </a:pPr>
            <a:r>
              <a:rPr lang="en-US" sz="1800" dirty="0" smtClean="0"/>
              <a:t>	</a:t>
            </a:r>
            <a:r>
              <a:rPr lang="en-US" sz="1800" dirty="0" smtClean="0">
                <a:solidFill>
                  <a:schemeClr val="accent5">
                    <a:lumMod val="60000"/>
                    <a:lumOff val="40000"/>
                  </a:schemeClr>
                </a:solidFill>
              </a:rPr>
              <a:t>?</a:t>
            </a:r>
            <a:r>
              <a:rPr lang="en-US" sz="1800" dirty="0" smtClean="0"/>
              <a:t> Have you or a family member experienced a high fever while under anesthesia?</a:t>
            </a:r>
          </a:p>
          <a:p>
            <a:pPr>
              <a:buNone/>
            </a:pPr>
            <a:endParaRPr lang="en-US" dirty="0" smtClean="0"/>
          </a:p>
          <a:p>
            <a:r>
              <a:rPr lang="en-US" dirty="0" smtClean="0">
                <a:solidFill>
                  <a:schemeClr val="accent5">
                    <a:lumMod val="60000"/>
                    <a:lumOff val="40000"/>
                  </a:schemeClr>
                </a:solidFill>
              </a:rPr>
              <a:t>Notifies</a:t>
            </a:r>
            <a:r>
              <a:rPr lang="en-US" dirty="0" smtClean="0"/>
              <a:t> Anesthesia and OR nurse if patient concerns related to MH arise. </a:t>
            </a: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705600" y="249238"/>
            <a:ext cx="1823936" cy="17859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20133"/>
            <a:ext cx="8856132" cy="1237846"/>
          </a:xfrm>
        </p:spPr>
        <p:txBody>
          <a:bodyPr anchor="ctr"/>
          <a:lstStyle/>
          <a:p>
            <a:r>
              <a:rPr lang="en-US" sz="4400" dirty="0" smtClean="0">
                <a:ln>
                  <a:solidFill>
                    <a:schemeClr val="tx1"/>
                  </a:solidFill>
                </a:ln>
                <a:solidFill>
                  <a:schemeClr val="tx2"/>
                </a:solidFill>
              </a:rPr>
              <a:t>Operating Room Nursing</a:t>
            </a:r>
            <a:r>
              <a:rPr lang="en-US" sz="2800" dirty="0" smtClean="0"/>
              <a:t/>
            </a:r>
            <a:br>
              <a:rPr lang="en-US" sz="2800" dirty="0" smtClean="0"/>
            </a:br>
            <a:r>
              <a:rPr lang="en-US" sz="2800" dirty="0" smtClean="0">
                <a:ln>
                  <a:solidFill>
                    <a:schemeClr val="tx1"/>
                  </a:solidFill>
                </a:ln>
                <a:solidFill>
                  <a:schemeClr val="tx2"/>
                </a:solidFill>
              </a:rPr>
              <a:t>Role</a:t>
            </a:r>
            <a:endParaRPr lang="en-US" dirty="0">
              <a:ln>
                <a:solidFill>
                  <a:schemeClr val="tx1"/>
                </a:solidFill>
              </a:ln>
              <a:solidFill>
                <a:schemeClr val="tx2"/>
              </a:solidFill>
            </a:endParaRPr>
          </a:p>
        </p:txBody>
      </p:sp>
      <p:sp>
        <p:nvSpPr>
          <p:cNvPr id="3" name="Content Placeholder 2"/>
          <p:cNvSpPr>
            <a:spLocks noGrp="1"/>
          </p:cNvSpPr>
          <p:nvPr>
            <p:ph idx="1"/>
          </p:nvPr>
        </p:nvSpPr>
        <p:spPr>
          <a:xfrm>
            <a:off x="304800" y="1586753"/>
            <a:ext cx="8839199" cy="5271247"/>
          </a:xfrm>
        </p:spPr>
        <p:txBody>
          <a:bodyPr>
            <a:normAutofit/>
          </a:bodyPr>
          <a:lstStyle/>
          <a:p>
            <a:r>
              <a:rPr lang="en-US" dirty="0" smtClean="0">
                <a:solidFill>
                  <a:schemeClr val="accent5">
                    <a:lumMod val="60000"/>
                    <a:lumOff val="40000"/>
                  </a:schemeClr>
                </a:solidFill>
              </a:rPr>
              <a:t>Collaboration</a:t>
            </a:r>
            <a:r>
              <a:rPr lang="en-US" dirty="0" smtClean="0"/>
              <a:t> with Anesthesia is imperative</a:t>
            </a:r>
          </a:p>
          <a:p>
            <a:r>
              <a:rPr lang="en-US" dirty="0" smtClean="0">
                <a:solidFill>
                  <a:schemeClr val="accent5">
                    <a:lumMod val="60000"/>
                    <a:lumOff val="40000"/>
                  </a:schemeClr>
                </a:solidFill>
              </a:rPr>
              <a:t>Seek</a:t>
            </a:r>
            <a:r>
              <a:rPr lang="en-US" dirty="0" smtClean="0"/>
              <a:t> extra licensed personnel to mix </a:t>
            </a:r>
            <a:r>
              <a:rPr lang="en-US" dirty="0" err="1" smtClean="0"/>
              <a:t>dantrolene</a:t>
            </a:r>
            <a:endParaRPr lang="en-US" dirty="0" smtClean="0"/>
          </a:p>
          <a:p>
            <a:r>
              <a:rPr lang="en-US" dirty="0" smtClean="0">
                <a:solidFill>
                  <a:schemeClr val="accent5">
                    <a:lumMod val="60000"/>
                    <a:lumOff val="40000"/>
                  </a:schemeClr>
                </a:solidFill>
              </a:rPr>
              <a:t>Assemble</a:t>
            </a:r>
            <a:r>
              <a:rPr lang="en-US" dirty="0" smtClean="0"/>
              <a:t> ice packs &amp; place at </a:t>
            </a:r>
            <a:r>
              <a:rPr lang="en-US" dirty="0" err="1" smtClean="0"/>
              <a:t>axilla</a:t>
            </a:r>
            <a:r>
              <a:rPr lang="en-US" dirty="0" smtClean="0"/>
              <a:t> and groin areas</a:t>
            </a:r>
          </a:p>
          <a:p>
            <a:r>
              <a:rPr lang="en-US" dirty="0" smtClean="0">
                <a:solidFill>
                  <a:schemeClr val="accent5">
                    <a:lumMod val="60000"/>
                    <a:lumOff val="40000"/>
                  </a:schemeClr>
                </a:solidFill>
              </a:rPr>
              <a:t>Dispense</a:t>
            </a:r>
            <a:r>
              <a:rPr lang="en-US" dirty="0" smtClean="0">
                <a:solidFill>
                  <a:schemeClr val="accent2"/>
                </a:solidFill>
              </a:rPr>
              <a:t> </a:t>
            </a:r>
            <a:r>
              <a:rPr lang="en-US" dirty="0" smtClean="0"/>
              <a:t>cold saline for body cavity irrigation</a:t>
            </a:r>
          </a:p>
          <a:p>
            <a:r>
              <a:rPr lang="en-US" dirty="0" smtClean="0">
                <a:solidFill>
                  <a:schemeClr val="accent5">
                    <a:lumMod val="60000"/>
                    <a:lumOff val="40000"/>
                  </a:schemeClr>
                </a:solidFill>
              </a:rPr>
              <a:t> Insert </a:t>
            </a:r>
            <a:r>
              <a:rPr lang="en-US" dirty="0" smtClean="0"/>
              <a:t>3 way </a:t>
            </a:r>
            <a:r>
              <a:rPr lang="en-US" dirty="0" err="1" smtClean="0"/>
              <a:t>foley</a:t>
            </a:r>
            <a:r>
              <a:rPr lang="en-US" dirty="0" smtClean="0"/>
              <a:t> catheter for cold irrigation and urine output</a:t>
            </a:r>
          </a:p>
          <a:p>
            <a:r>
              <a:rPr lang="en-US" dirty="0" smtClean="0">
                <a:solidFill>
                  <a:schemeClr val="accent5">
                    <a:lumMod val="60000"/>
                    <a:lumOff val="40000"/>
                  </a:schemeClr>
                </a:solidFill>
              </a:rPr>
              <a:t>Assist</a:t>
            </a:r>
            <a:r>
              <a:rPr lang="en-US" dirty="0" smtClean="0"/>
              <a:t> with central line placement</a:t>
            </a:r>
            <a:endParaRPr lang="en-US" dirty="0"/>
          </a:p>
        </p:txBody>
      </p:sp>
      <p:pic>
        <p:nvPicPr>
          <p:cNvPr id="4" name="Picture 3" descr="anesthesia"/>
          <p:cNvPicPr>
            <a:picLocks noChangeAspect="1" noChangeArrowheads="1"/>
          </p:cNvPicPr>
          <p:nvPr/>
        </p:nvPicPr>
        <p:blipFill>
          <a:blip r:embed="rId2" cstate="print"/>
          <a:srcRect/>
          <a:stretch>
            <a:fillRect/>
          </a:stretch>
        </p:blipFill>
        <p:spPr bwMode="auto">
          <a:xfrm>
            <a:off x="6777889" y="5219172"/>
            <a:ext cx="2078244" cy="1384828"/>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809096" y="5584824"/>
            <a:ext cx="1473143" cy="1273176"/>
          </a:xfrm>
          <a:prstGeom prst="rect">
            <a:avLst/>
          </a:prstGeom>
        </p:spPr>
      </p:pic>
      <p:pic>
        <p:nvPicPr>
          <p:cNvPr id="6" name="Picture 5" descr="C:\Documents and Settings\gmv07354\Local Settings\Temporary Internet Files\Content.IE5\WFTVR2OD\MC900281051[1].wmf"/>
          <p:cNvPicPr>
            <a:picLocks noChangeAspect="1" noChangeArrowheads="1"/>
          </p:cNvPicPr>
          <p:nvPr/>
        </p:nvPicPr>
        <p:blipFill>
          <a:blip r:embed="rId4" cstate="print"/>
          <a:srcRect/>
          <a:stretch>
            <a:fillRect/>
          </a:stretch>
        </p:blipFill>
        <p:spPr bwMode="auto">
          <a:xfrm>
            <a:off x="6954308" y="1082146"/>
            <a:ext cx="1901825" cy="18811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lstStyle/>
          <a:p>
            <a:r>
              <a:rPr lang="en-US" sz="4400" dirty="0" smtClean="0">
                <a:ln>
                  <a:solidFill>
                    <a:schemeClr val="tx1"/>
                  </a:solidFill>
                </a:ln>
                <a:solidFill>
                  <a:schemeClr val="tx2"/>
                </a:solidFill>
              </a:rPr>
              <a:t>Post Recovery Nursing</a:t>
            </a:r>
            <a:br>
              <a:rPr lang="en-US" sz="4400" dirty="0" smtClean="0">
                <a:ln>
                  <a:solidFill>
                    <a:schemeClr val="tx1"/>
                  </a:solidFill>
                </a:ln>
                <a:solidFill>
                  <a:schemeClr val="tx2"/>
                </a:solidFill>
              </a:rPr>
            </a:br>
            <a:r>
              <a:rPr lang="en-US" sz="2800" dirty="0" smtClean="0">
                <a:ln>
                  <a:solidFill>
                    <a:schemeClr val="tx1"/>
                  </a:solidFill>
                </a:ln>
                <a:solidFill>
                  <a:schemeClr val="tx2"/>
                </a:solidFill>
              </a:rPr>
              <a:t>Role</a:t>
            </a:r>
            <a:endParaRPr lang="en-US" sz="2800" dirty="0">
              <a:ln>
                <a:solidFill>
                  <a:schemeClr val="tx1"/>
                </a:solidFill>
              </a:ln>
              <a:solidFill>
                <a:schemeClr val="tx2"/>
              </a:solidFill>
            </a:endParaRPr>
          </a:p>
        </p:txBody>
      </p:sp>
      <p:sp>
        <p:nvSpPr>
          <p:cNvPr id="3" name="Content Placeholder 2"/>
          <p:cNvSpPr>
            <a:spLocks noGrp="1"/>
          </p:cNvSpPr>
          <p:nvPr>
            <p:ph idx="1"/>
          </p:nvPr>
        </p:nvSpPr>
        <p:spPr>
          <a:xfrm>
            <a:off x="220133" y="1457979"/>
            <a:ext cx="8923867" cy="5257800"/>
          </a:xfrm>
        </p:spPr>
        <p:txBody>
          <a:bodyPr>
            <a:normAutofit lnSpcReduction="10000"/>
          </a:bodyPr>
          <a:lstStyle/>
          <a:p>
            <a:r>
              <a:rPr lang="en-US" dirty="0" smtClean="0">
                <a:solidFill>
                  <a:schemeClr val="accent5">
                    <a:lumMod val="60000"/>
                    <a:lumOff val="40000"/>
                  </a:schemeClr>
                </a:solidFill>
              </a:rPr>
              <a:t>Continue</a:t>
            </a:r>
            <a:r>
              <a:rPr lang="en-US" dirty="0" smtClean="0"/>
              <a:t> to deliver </a:t>
            </a:r>
            <a:r>
              <a:rPr lang="en-US" dirty="0" err="1" smtClean="0"/>
              <a:t>dantrolene</a:t>
            </a:r>
            <a:r>
              <a:rPr lang="en-US" dirty="0" smtClean="0"/>
              <a:t> 1mg/kg IV every 4 to 8 hours (per </a:t>
            </a:r>
            <a:r>
              <a:rPr lang="en-US" dirty="0" err="1" smtClean="0"/>
              <a:t>Anes</a:t>
            </a:r>
            <a:r>
              <a:rPr lang="en-US" dirty="0" smtClean="0"/>
              <a:t> order)</a:t>
            </a:r>
          </a:p>
          <a:p>
            <a:r>
              <a:rPr lang="en-US" dirty="0" smtClean="0">
                <a:solidFill>
                  <a:schemeClr val="accent5">
                    <a:lumMod val="60000"/>
                    <a:lumOff val="40000"/>
                  </a:schemeClr>
                </a:solidFill>
              </a:rPr>
              <a:t>Monitor </a:t>
            </a:r>
            <a:r>
              <a:rPr lang="en-US" dirty="0" smtClean="0"/>
              <a:t>core temp and continuing cooling until temp is 38*C (100.4* F)</a:t>
            </a:r>
          </a:p>
          <a:p>
            <a:r>
              <a:rPr lang="en-US" dirty="0" smtClean="0">
                <a:solidFill>
                  <a:schemeClr val="accent5">
                    <a:lumMod val="60000"/>
                    <a:lumOff val="40000"/>
                  </a:schemeClr>
                </a:solidFill>
              </a:rPr>
              <a:t>Monitor </a:t>
            </a:r>
            <a:r>
              <a:rPr lang="en-US" dirty="0" smtClean="0"/>
              <a:t>vital signs, urine output, obtain serum studies, monitor for arrhythmias</a:t>
            </a:r>
          </a:p>
          <a:p>
            <a:r>
              <a:rPr lang="en-US" dirty="0" err="1" smtClean="0"/>
              <a:t>Extubated</a:t>
            </a:r>
            <a:r>
              <a:rPr lang="en-US" dirty="0" smtClean="0"/>
              <a:t> patients will have difficulty swallowing, weak grip strength and leg movement </a:t>
            </a:r>
            <a:r>
              <a:rPr lang="en-US" dirty="0" smtClean="0">
                <a:solidFill>
                  <a:schemeClr val="accent5">
                    <a:lumMod val="60000"/>
                    <a:lumOff val="40000"/>
                  </a:schemeClr>
                </a:solidFill>
              </a:rPr>
              <a:t>(educate patient)</a:t>
            </a:r>
            <a:endParaRPr lang="en-US" dirty="0" smtClean="0"/>
          </a:p>
          <a:p>
            <a:r>
              <a:rPr lang="en-US" dirty="0" smtClean="0">
                <a:solidFill>
                  <a:schemeClr val="accent5">
                    <a:lumMod val="60000"/>
                    <a:lumOff val="40000"/>
                  </a:schemeClr>
                </a:solidFill>
              </a:rPr>
              <a:t>Monitor</a:t>
            </a:r>
            <a:r>
              <a:rPr lang="en-US" dirty="0" smtClean="0"/>
              <a:t> for MH recurrence </a:t>
            </a:r>
            <a:r>
              <a:rPr lang="en-US" sz="1800" dirty="0" smtClean="0">
                <a:solidFill>
                  <a:schemeClr val="accent5">
                    <a:lumMod val="60000"/>
                    <a:lumOff val="40000"/>
                  </a:schemeClr>
                </a:solidFill>
              </a:rPr>
              <a:t>(can occur within the first 24 hours)</a:t>
            </a:r>
          </a:p>
          <a:p>
            <a:pPr>
              <a:buNone/>
            </a:pPr>
            <a:r>
              <a:rPr lang="en-US" sz="1800" dirty="0" smtClean="0">
                <a:solidFill>
                  <a:schemeClr val="accent5">
                    <a:lumMod val="60000"/>
                    <a:lumOff val="40000"/>
                  </a:schemeClr>
                </a:solidFill>
              </a:rPr>
              <a:t>Recommendation: Patient should be monitored in a critical care unit for a minimum of 36 hours.</a:t>
            </a:r>
            <a:endParaRPr lang="en-US" sz="1800" dirty="0">
              <a:solidFill>
                <a:schemeClr val="accent5">
                  <a:lumMod val="60000"/>
                  <a:lumOff val="4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314979"/>
            <a:ext cx="8146927" cy="1143000"/>
          </a:xfrm>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270933" y="1586753"/>
            <a:ext cx="8873067" cy="4864847"/>
          </a:xfrm>
        </p:spPr>
        <p:txBody>
          <a:bodyPr/>
          <a:lstStyle/>
          <a:p>
            <a:r>
              <a:rPr lang="en-US" dirty="0" smtClean="0">
                <a:solidFill>
                  <a:schemeClr val="tx2"/>
                </a:solidFill>
              </a:rPr>
              <a:t>Should the Preoperative nurse alert Anesthesia if a patient is suspected of being susceptible or having a history of MH.</a:t>
            </a:r>
          </a:p>
          <a:p>
            <a:pPr algn="ctr">
              <a:buNone/>
            </a:pPr>
            <a:r>
              <a:rPr lang="en-US" dirty="0" smtClean="0">
                <a:solidFill>
                  <a:schemeClr val="accent5">
                    <a:lumMod val="60000"/>
                    <a:lumOff val="40000"/>
                  </a:schemeClr>
                </a:solidFill>
              </a:rPr>
              <a:t>True or False</a:t>
            </a:r>
          </a:p>
          <a:p>
            <a:pPr algn="ctr">
              <a:buNone/>
            </a:pPr>
            <a:endParaRPr lang="en-US" dirty="0" smtClean="0">
              <a:solidFill>
                <a:schemeClr val="accent5">
                  <a:lumMod val="60000"/>
                  <a:lumOff val="40000"/>
                </a:schemeClr>
              </a:solidFill>
            </a:endParaRPr>
          </a:p>
          <a:p>
            <a:r>
              <a:rPr lang="en-US" dirty="0" smtClean="0">
                <a:solidFill>
                  <a:schemeClr val="tx2"/>
                </a:solidFill>
              </a:rPr>
              <a:t>Should the Postoperative nurse monitor for recurrence of MH, especially within the first 24 hours?</a:t>
            </a:r>
          </a:p>
          <a:p>
            <a:pPr algn="ctr">
              <a:buNone/>
            </a:pPr>
            <a:r>
              <a:rPr lang="en-US" dirty="0" smtClean="0">
                <a:solidFill>
                  <a:schemeClr val="accent5">
                    <a:lumMod val="60000"/>
                    <a:lumOff val="40000"/>
                  </a:schemeClr>
                </a:solidFill>
              </a:rPr>
              <a:t>True or False</a:t>
            </a:r>
          </a:p>
          <a:p>
            <a:pPr algn="ctr">
              <a:buNone/>
            </a:pPr>
            <a:endParaRPr lang="en-US" dirty="0" smtClean="0">
              <a:solidFill>
                <a:schemeClr val="tx2"/>
              </a:solidFill>
            </a:endParaRPr>
          </a:p>
          <a:p>
            <a:pPr>
              <a:buNone/>
            </a:pPr>
            <a:endParaRPr lang="en-US"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314979"/>
            <a:ext cx="8146927" cy="1143000"/>
          </a:xfrm>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270933" y="1586753"/>
            <a:ext cx="8873067" cy="4864847"/>
          </a:xfrm>
        </p:spPr>
        <p:txBody>
          <a:bodyPr/>
          <a:lstStyle/>
          <a:p>
            <a:r>
              <a:rPr lang="en-US" dirty="0" smtClean="0">
                <a:solidFill>
                  <a:schemeClr val="tx2"/>
                </a:solidFill>
              </a:rPr>
              <a:t>Should the Preoperative nurse alert Anesthesia if a patient is suspected of being susceptible or having a history of MH.</a:t>
            </a:r>
          </a:p>
          <a:p>
            <a:pPr algn="ctr">
              <a:buNone/>
            </a:pPr>
            <a:r>
              <a:rPr lang="en-US" sz="3200" dirty="0" smtClean="0">
                <a:solidFill>
                  <a:schemeClr val="accent5">
                    <a:lumMod val="60000"/>
                    <a:lumOff val="40000"/>
                  </a:schemeClr>
                </a:solidFill>
              </a:rPr>
              <a:t>True</a:t>
            </a:r>
          </a:p>
          <a:p>
            <a:pPr algn="ctr">
              <a:buNone/>
            </a:pPr>
            <a:endParaRPr lang="en-US" dirty="0" smtClean="0">
              <a:solidFill>
                <a:schemeClr val="accent5">
                  <a:lumMod val="60000"/>
                  <a:lumOff val="40000"/>
                </a:schemeClr>
              </a:solidFill>
            </a:endParaRPr>
          </a:p>
          <a:p>
            <a:r>
              <a:rPr lang="en-US" dirty="0" smtClean="0">
                <a:solidFill>
                  <a:schemeClr val="tx2"/>
                </a:solidFill>
              </a:rPr>
              <a:t>Should the Postoperative nurse monitor for recurrence of MH, especially within the first 24 hours?</a:t>
            </a:r>
          </a:p>
          <a:p>
            <a:pPr algn="ctr">
              <a:buNone/>
            </a:pPr>
            <a:r>
              <a:rPr lang="en-US" sz="3200" dirty="0" smtClean="0">
                <a:solidFill>
                  <a:schemeClr val="accent5">
                    <a:lumMod val="60000"/>
                    <a:lumOff val="40000"/>
                  </a:schemeClr>
                </a:solidFill>
              </a:rPr>
              <a:t>True</a:t>
            </a:r>
          </a:p>
          <a:p>
            <a:pPr algn="ctr">
              <a:buNone/>
            </a:pPr>
            <a:endParaRPr lang="en-US" dirty="0" smtClean="0">
              <a:solidFill>
                <a:schemeClr val="tx2"/>
              </a:solidFill>
            </a:endParaRPr>
          </a:p>
          <a:p>
            <a:pPr>
              <a:buNone/>
            </a:pPr>
            <a:endParaRPr lang="en-US"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Malignant Hyperthermia</a:t>
            </a:r>
            <a:br>
              <a:rPr lang="en-US" sz="4400" dirty="0" smtClean="0">
                <a:ln>
                  <a:solidFill>
                    <a:schemeClr val="tx1"/>
                  </a:solidFill>
                </a:ln>
                <a:solidFill>
                  <a:schemeClr val="tx2"/>
                </a:solidFill>
              </a:rPr>
            </a:br>
            <a:r>
              <a:rPr lang="en-US" sz="2800" dirty="0" smtClean="0">
                <a:ln>
                  <a:solidFill>
                    <a:schemeClr val="tx1"/>
                  </a:solidFill>
                </a:ln>
                <a:solidFill>
                  <a:schemeClr val="tx2"/>
                </a:solidFill>
              </a:rPr>
              <a:t>Preparedness at </a:t>
            </a:r>
            <a:r>
              <a:rPr lang="en-US" sz="2800" dirty="0" err="1" smtClean="0">
                <a:ln>
                  <a:solidFill>
                    <a:schemeClr val="tx1"/>
                  </a:solidFill>
                </a:ln>
                <a:solidFill>
                  <a:schemeClr val="tx2"/>
                </a:solidFill>
              </a:rPr>
              <a:t>Genesys</a:t>
            </a:r>
            <a:endParaRPr lang="en-US" sz="2800" dirty="0">
              <a:ln>
                <a:solidFill>
                  <a:schemeClr val="tx1"/>
                </a:solidFill>
              </a:ln>
              <a:solidFill>
                <a:schemeClr val="tx2"/>
              </a:solidFill>
            </a:endParaRPr>
          </a:p>
        </p:txBody>
      </p:sp>
      <p:sp>
        <p:nvSpPr>
          <p:cNvPr id="3" name="Content Placeholder 2"/>
          <p:cNvSpPr>
            <a:spLocks noGrp="1"/>
          </p:cNvSpPr>
          <p:nvPr>
            <p:ph idx="1"/>
          </p:nvPr>
        </p:nvSpPr>
        <p:spPr>
          <a:xfrm>
            <a:off x="0" y="1981200"/>
            <a:ext cx="8940799" cy="4571999"/>
          </a:xfrm>
        </p:spPr>
        <p:txBody>
          <a:bodyPr/>
          <a:lstStyle/>
          <a:p>
            <a:r>
              <a:rPr lang="en-US" dirty="0" smtClean="0">
                <a:solidFill>
                  <a:schemeClr val="tx2"/>
                </a:solidFill>
              </a:rPr>
              <a:t>Here at </a:t>
            </a:r>
            <a:r>
              <a:rPr lang="en-US" dirty="0" err="1" smtClean="0">
                <a:solidFill>
                  <a:schemeClr val="tx2"/>
                </a:solidFill>
              </a:rPr>
              <a:t>Genesys</a:t>
            </a:r>
            <a:r>
              <a:rPr lang="en-US" dirty="0" smtClean="0">
                <a:solidFill>
                  <a:schemeClr val="tx2"/>
                </a:solidFill>
              </a:rPr>
              <a:t> Regional Medical Center there are </a:t>
            </a:r>
            <a:r>
              <a:rPr lang="en-US" dirty="0" smtClean="0">
                <a:solidFill>
                  <a:schemeClr val="accent5">
                    <a:lumMod val="60000"/>
                    <a:lumOff val="40000"/>
                  </a:schemeClr>
                </a:solidFill>
              </a:rPr>
              <a:t>2</a:t>
            </a:r>
            <a:r>
              <a:rPr lang="en-US" dirty="0" smtClean="0">
                <a:solidFill>
                  <a:schemeClr val="tx2"/>
                </a:solidFill>
              </a:rPr>
              <a:t> available Malignant Hyperthermia tackle boxes.</a:t>
            </a:r>
          </a:p>
          <a:p>
            <a:pPr>
              <a:buNone/>
            </a:pPr>
            <a:r>
              <a:rPr lang="en-US" dirty="0" smtClean="0">
                <a:solidFill>
                  <a:schemeClr val="tx2"/>
                </a:solidFill>
              </a:rPr>
              <a:t>	</a:t>
            </a:r>
            <a:r>
              <a:rPr lang="en-US" dirty="0" smtClean="0">
                <a:solidFill>
                  <a:schemeClr val="accent5">
                    <a:lumMod val="60000"/>
                    <a:lumOff val="40000"/>
                  </a:schemeClr>
                </a:solidFill>
              </a:rPr>
              <a:t>1-box </a:t>
            </a:r>
            <a:r>
              <a:rPr lang="en-US" dirty="0" smtClean="0">
                <a:solidFill>
                  <a:schemeClr val="tx2"/>
                </a:solidFill>
              </a:rPr>
              <a:t>is kept on the 3</a:t>
            </a:r>
            <a:r>
              <a:rPr lang="en-US" baseline="30000" dirty="0" smtClean="0">
                <a:solidFill>
                  <a:schemeClr val="tx2"/>
                </a:solidFill>
              </a:rPr>
              <a:t>rd</a:t>
            </a:r>
            <a:r>
              <a:rPr lang="en-US" dirty="0" smtClean="0">
                <a:solidFill>
                  <a:schemeClr val="tx2"/>
                </a:solidFill>
              </a:rPr>
              <a:t> floor operating room located within     the anesthesia workroom.</a:t>
            </a:r>
          </a:p>
          <a:p>
            <a:pPr>
              <a:buNone/>
            </a:pPr>
            <a:r>
              <a:rPr lang="en-US" dirty="0" smtClean="0">
                <a:solidFill>
                  <a:schemeClr val="tx2"/>
                </a:solidFill>
              </a:rPr>
              <a:t>	</a:t>
            </a:r>
            <a:r>
              <a:rPr lang="en-US" dirty="0" smtClean="0">
                <a:solidFill>
                  <a:schemeClr val="accent5">
                    <a:lumMod val="60000"/>
                    <a:lumOff val="40000"/>
                  </a:schemeClr>
                </a:solidFill>
              </a:rPr>
              <a:t>1- box </a:t>
            </a:r>
            <a:r>
              <a:rPr lang="en-US" dirty="0" smtClean="0">
                <a:solidFill>
                  <a:schemeClr val="tx2"/>
                </a:solidFill>
              </a:rPr>
              <a:t>is</a:t>
            </a:r>
            <a:r>
              <a:rPr lang="en-US" dirty="0" smtClean="0">
                <a:solidFill>
                  <a:schemeClr val="accent5">
                    <a:lumMod val="60000"/>
                    <a:lumOff val="40000"/>
                  </a:schemeClr>
                </a:solidFill>
              </a:rPr>
              <a:t> </a:t>
            </a:r>
            <a:r>
              <a:rPr lang="en-US" dirty="0" smtClean="0">
                <a:solidFill>
                  <a:schemeClr val="tx2"/>
                </a:solidFill>
              </a:rPr>
              <a:t>kept on the 1</a:t>
            </a:r>
            <a:r>
              <a:rPr lang="en-US" baseline="30000" dirty="0" smtClean="0">
                <a:solidFill>
                  <a:schemeClr val="tx2"/>
                </a:solidFill>
              </a:rPr>
              <a:t>st</a:t>
            </a:r>
            <a:r>
              <a:rPr lang="en-US" dirty="0" smtClean="0">
                <a:solidFill>
                  <a:schemeClr val="tx2"/>
                </a:solidFill>
              </a:rPr>
              <a:t> floor labor &amp; delivery operating rooms within the anesthesia workroom </a:t>
            </a:r>
            <a:endParaRPr lang="en-US" dirty="0">
              <a:solidFill>
                <a:schemeClr val="tx2"/>
              </a:solidFill>
            </a:endParaRPr>
          </a:p>
        </p:txBody>
      </p:sp>
      <p:pic>
        <p:nvPicPr>
          <p:cNvPr id="4" name="Picture 3" descr="P0002954"/>
          <p:cNvPicPr>
            <a:picLocks noGrp="1" noChangeAspect="1" noChangeArrowheads="1"/>
          </p:cNvPicPr>
          <p:nvPr/>
        </p:nvPicPr>
        <p:blipFill>
          <a:blip r:embed="rId2" cstate="print">
            <a:lum bright="-24000"/>
          </a:blip>
          <a:srcRect l="12000" t="35843" r="2000"/>
          <a:stretch>
            <a:fillRect/>
          </a:stretch>
        </p:blipFill>
        <p:spPr bwMode="auto">
          <a:xfrm>
            <a:off x="4836924" y="4764087"/>
            <a:ext cx="3580936" cy="17891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Malignant Hyperthermia</a:t>
            </a:r>
            <a:r>
              <a:rPr lang="en-US" dirty="0" smtClean="0">
                <a:ln>
                  <a:solidFill>
                    <a:schemeClr val="tx1"/>
                  </a:solidFill>
                </a:ln>
                <a:solidFill>
                  <a:schemeClr val="tx2"/>
                </a:solidFill>
              </a:rPr>
              <a:t/>
            </a:r>
            <a:br>
              <a:rPr lang="en-US" dirty="0" smtClean="0">
                <a:ln>
                  <a:solidFill>
                    <a:schemeClr val="tx1"/>
                  </a:solidFill>
                </a:ln>
                <a:solidFill>
                  <a:schemeClr val="tx2"/>
                </a:solidFill>
              </a:rPr>
            </a:br>
            <a:r>
              <a:rPr lang="en-US" sz="2800" dirty="0" smtClean="0">
                <a:ln>
                  <a:solidFill>
                    <a:schemeClr val="tx1"/>
                  </a:solidFill>
                </a:ln>
                <a:solidFill>
                  <a:schemeClr val="tx2"/>
                </a:solidFill>
              </a:rPr>
              <a:t>Preparedness at </a:t>
            </a:r>
            <a:r>
              <a:rPr lang="en-US" sz="2800" dirty="0" err="1" smtClean="0">
                <a:ln>
                  <a:solidFill>
                    <a:schemeClr val="tx1"/>
                  </a:solidFill>
                </a:ln>
                <a:solidFill>
                  <a:schemeClr val="tx2"/>
                </a:solidFill>
              </a:rPr>
              <a:t>Genesys</a:t>
            </a:r>
            <a:endParaRPr lang="en-US" sz="2800" dirty="0"/>
          </a:p>
        </p:txBody>
      </p:sp>
      <p:sp>
        <p:nvSpPr>
          <p:cNvPr id="3" name="Content Placeholder 2"/>
          <p:cNvSpPr>
            <a:spLocks noGrp="1"/>
          </p:cNvSpPr>
          <p:nvPr>
            <p:ph idx="1"/>
          </p:nvPr>
        </p:nvSpPr>
        <p:spPr>
          <a:xfrm>
            <a:off x="1" y="1586753"/>
            <a:ext cx="9144000" cy="4819397"/>
          </a:xfrm>
        </p:spPr>
        <p:txBody>
          <a:bodyPr anchor="t">
            <a:normAutofit fontScale="92500" lnSpcReduction="20000"/>
          </a:bodyPr>
          <a:lstStyle/>
          <a:p>
            <a:r>
              <a:rPr lang="en-US" dirty="0" smtClean="0">
                <a:solidFill>
                  <a:schemeClr val="tx2"/>
                </a:solidFill>
              </a:rPr>
              <a:t>The Malignant Hyperthermia Tackle Boxes contain the following:</a:t>
            </a:r>
          </a:p>
          <a:p>
            <a:pPr algn="ctr">
              <a:buNone/>
            </a:pPr>
            <a:r>
              <a:rPr lang="en-US" sz="1800" dirty="0" smtClean="0">
                <a:solidFill>
                  <a:schemeClr val="accent5">
                    <a:lumMod val="60000"/>
                    <a:lumOff val="40000"/>
                  </a:schemeClr>
                </a:solidFill>
              </a:rPr>
              <a:t>24 vials of </a:t>
            </a:r>
            <a:r>
              <a:rPr lang="en-US" sz="1800" dirty="0" err="1" smtClean="0">
                <a:solidFill>
                  <a:schemeClr val="accent5">
                    <a:lumMod val="60000"/>
                    <a:lumOff val="40000"/>
                  </a:schemeClr>
                </a:solidFill>
              </a:rPr>
              <a:t>Dantrolene</a:t>
            </a:r>
            <a:endParaRPr lang="en-US" sz="1800" dirty="0" smtClean="0">
              <a:solidFill>
                <a:schemeClr val="accent5">
                  <a:lumMod val="60000"/>
                  <a:lumOff val="40000"/>
                </a:schemeClr>
              </a:solidFill>
            </a:endParaRPr>
          </a:p>
          <a:p>
            <a:pPr algn="ctr">
              <a:buNone/>
            </a:pPr>
            <a:r>
              <a:rPr lang="en-US" sz="1800" dirty="0" smtClean="0">
                <a:solidFill>
                  <a:schemeClr val="accent5">
                    <a:lumMod val="60000"/>
                    <a:lumOff val="40000"/>
                  </a:schemeClr>
                </a:solidFill>
              </a:rPr>
              <a:t>25 vials of Preservative-free Sterile Water</a:t>
            </a:r>
          </a:p>
          <a:p>
            <a:pPr algn="ctr">
              <a:buNone/>
            </a:pPr>
            <a:r>
              <a:rPr lang="en-US" sz="1800" dirty="0" smtClean="0">
                <a:solidFill>
                  <a:schemeClr val="accent5">
                    <a:lumMod val="60000"/>
                    <a:lumOff val="40000"/>
                  </a:schemeClr>
                </a:solidFill>
              </a:rPr>
              <a:t>5 amps of Sodium Bicarbonate</a:t>
            </a:r>
          </a:p>
          <a:p>
            <a:pPr algn="ctr">
              <a:buNone/>
            </a:pPr>
            <a:r>
              <a:rPr lang="en-US" sz="1800" dirty="0" smtClean="0">
                <a:solidFill>
                  <a:schemeClr val="accent5">
                    <a:lumMod val="60000"/>
                    <a:lumOff val="40000"/>
                  </a:schemeClr>
                </a:solidFill>
              </a:rPr>
              <a:t>2 amps of Dextrose 50%</a:t>
            </a:r>
          </a:p>
          <a:p>
            <a:pPr algn="ctr">
              <a:buNone/>
            </a:pPr>
            <a:r>
              <a:rPr lang="en-US" sz="1800" dirty="0" smtClean="0">
                <a:solidFill>
                  <a:schemeClr val="accent5">
                    <a:lumMod val="60000"/>
                    <a:lumOff val="40000"/>
                  </a:schemeClr>
                </a:solidFill>
              </a:rPr>
              <a:t>2 amps of </a:t>
            </a:r>
            <a:r>
              <a:rPr lang="en-US" sz="1800" dirty="0" err="1" smtClean="0">
                <a:solidFill>
                  <a:schemeClr val="accent5">
                    <a:lumMod val="60000"/>
                    <a:lumOff val="40000"/>
                  </a:schemeClr>
                </a:solidFill>
              </a:rPr>
              <a:t>Procainamide</a:t>
            </a:r>
            <a:endParaRPr lang="en-US" sz="1800" dirty="0" smtClean="0">
              <a:solidFill>
                <a:schemeClr val="accent5">
                  <a:lumMod val="60000"/>
                  <a:lumOff val="40000"/>
                </a:schemeClr>
              </a:solidFill>
            </a:endParaRPr>
          </a:p>
          <a:p>
            <a:pPr algn="ctr">
              <a:buNone/>
            </a:pPr>
            <a:r>
              <a:rPr lang="en-US" sz="1800" dirty="0" smtClean="0">
                <a:solidFill>
                  <a:schemeClr val="accent5">
                    <a:lumMod val="60000"/>
                    <a:lumOff val="40000"/>
                  </a:schemeClr>
                </a:solidFill>
              </a:rPr>
              <a:t>2 amps of Calcium Chloride</a:t>
            </a:r>
          </a:p>
          <a:p>
            <a:pPr algn="ctr">
              <a:buNone/>
            </a:pPr>
            <a:r>
              <a:rPr lang="en-US" sz="1800" dirty="0" smtClean="0">
                <a:solidFill>
                  <a:schemeClr val="accent5">
                    <a:lumMod val="60000"/>
                    <a:lumOff val="40000"/>
                  </a:schemeClr>
                </a:solidFill>
              </a:rPr>
              <a:t>2 amps of 2% </a:t>
            </a:r>
            <a:r>
              <a:rPr lang="en-US" sz="1800" dirty="0" err="1" smtClean="0">
                <a:solidFill>
                  <a:schemeClr val="accent5">
                    <a:lumMod val="60000"/>
                    <a:lumOff val="40000"/>
                  </a:schemeClr>
                </a:solidFill>
              </a:rPr>
              <a:t>Lidocaine</a:t>
            </a:r>
            <a:endParaRPr lang="en-US" sz="1800" dirty="0" smtClean="0">
              <a:solidFill>
                <a:schemeClr val="accent5">
                  <a:lumMod val="60000"/>
                  <a:lumOff val="40000"/>
                </a:schemeClr>
              </a:solidFill>
            </a:endParaRPr>
          </a:p>
          <a:p>
            <a:pPr algn="ctr">
              <a:spcAft>
                <a:spcPts val="1200"/>
              </a:spcAft>
              <a:buNone/>
            </a:pPr>
            <a:r>
              <a:rPr lang="en-US" sz="1800" dirty="0" smtClean="0">
                <a:solidFill>
                  <a:schemeClr val="accent5">
                    <a:lumMod val="60000"/>
                    <a:lumOff val="40000"/>
                  </a:schemeClr>
                </a:solidFill>
              </a:rPr>
              <a:t>Assorted Needles, Syringes, Filters, &amp; NG Tube</a:t>
            </a:r>
          </a:p>
          <a:p>
            <a:pPr algn="ctr">
              <a:buNone/>
            </a:pPr>
            <a:endParaRPr lang="en-US" dirty="0" smtClean="0">
              <a:solidFill>
                <a:schemeClr val="tx2"/>
              </a:solidFill>
            </a:endParaRPr>
          </a:p>
          <a:p>
            <a:endParaRPr lang="en-US"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chemeClr val="tx1"/>
                  </a:solidFill>
                </a:ln>
                <a:solidFill>
                  <a:schemeClr val="tx2"/>
                </a:solidFill>
              </a:rPr>
              <a:t>Malignant Hyperthermia</a:t>
            </a:r>
            <a:r>
              <a:rPr lang="en-US" sz="2667" dirty="0" smtClean="0"/>
              <a:t/>
            </a:r>
            <a:br>
              <a:rPr lang="en-US" sz="2667" dirty="0" smtClean="0"/>
            </a:br>
            <a:r>
              <a:rPr lang="en-US" sz="3111" dirty="0" smtClean="0">
                <a:ln>
                  <a:solidFill>
                    <a:schemeClr val="tx1"/>
                  </a:solidFill>
                </a:ln>
                <a:solidFill>
                  <a:schemeClr val="tx2"/>
                </a:solidFill>
              </a:rPr>
              <a:t>What is it?</a:t>
            </a:r>
            <a:endParaRPr lang="en-US" sz="3111" dirty="0">
              <a:ln>
                <a:solidFill>
                  <a:schemeClr val="tx1"/>
                </a:solidFill>
              </a:ln>
              <a:solidFill>
                <a:schemeClr val="tx2"/>
              </a:solidFill>
            </a:endParaRPr>
          </a:p>
        </p:txBody>
      </p:sp>
      <p:sp>
        <p:nvSpPr>
          <p:cNvPr id="3" name="Content Placeholder 2"/>
          <p:cNvSpPr>
            <a:spLocks noGrp="1"/>
          </p:cNvSpPr>
          <p:nvPr>
            <p:ph idx="1"/>
          </p:nvPr>
        </p:nvSpPr>
        <p:spPr/>
        <p:txBody>
          <a:bodyPr/>
          <a:lstStyle/>
          <a:p>
            <a:pPr>
              <a:buNone/>
            </a:pPr>
            <a:endParaRPr lang="en-US" dirty="0" smtClean="0"/>
          </a:p>
          <a:p>
            <a:pPr>
              <a:buFont typeface="Wingdings" charset="2"/>
              <a:buChar char="v"/>
            </a:pPr>
            <a:r>
              <a:rPr lang="en-US" dirty="0" smtClean="0">
                <a:solidFill>
                  <a:schemeClr val="tx2"/>
                </a:solidFill>
              </a:rPr>
              <a:t>A </a:t>
            </a:r>
            <a:r>
              <a:rPr lang="en-US" dirty="0" smtClean="0">
                <a:solidFill>
                  <a:schemeClr val="accent5">
                    <a:lumMod val="60000"/>
                    <a:lumOff val="40000"/>
                  </a:schemeClr>
                </a:solidFill>
              </a:rPr>
              <a:t>rare genetic condition </a:t>
            </a:r>
            <a:r>
              <a:rPr lang="en-US" dirty="0" smtClean="0">
                <a:solidFill>
                  <a:schemeClr val="tx2"/>
                </a:solidFill>
              </a:rPr>
              <a:t>effecting the skeletal muscular cells, characterized  by an abnormal </a:t>
            </a:r>
            <a:r>
              <a:rPr lang="en-US" dirty="0" err="1" smtClean="0">
                <a:solidFill>
                  <a:schemeClr val="tx2"/>
                </a:solidFill>
              </a:rPr>
              <a:t>hypermetabolic</a:t>
            </a:r>
            <a:r>
              <a:rPr lang="en-US" dirty="0" smtClean="0">
                <a:solidFill>
                  <a:schemeClr val="tx2"/>
                </a:solidFill>
              </a:rPr>
              <a:t> state brought on by certain anesthetic gases and/or </a:t>
            </a:r>
            <a:r>
              <a:rPr lang="en-US" dirty="0" err="1" smtClean="0">
                <a:solidFill>
                  <a:schemeClr val="tx2"/>
                </a:solidFill>
              </a:rPr>
              <a:t>succinylcholine</a:t>
            </a:r>
            <a:r>
              <a:rPr lang="en-US" dirty="0" smtClean="0">
                <a:solidFill>
                  <a:schemeClr val="tx2"/>
                </a:solidFill>
              </a:rPr>
              <a:t>. </a:t>
            </a:r>
            <a:endParaRPr lang="en-US" dirty="0">
              <a:solidFill>
                <a:schemeClr val="tx2"/>
              </a:solidFill>
            </a:endParaRPr>
          </a:p>
        </p:txBody>
      </p:sp>
      <p:pic>
        <p:nvPicPr>
          <p:cNvPr id="4" name="Picture 3" descr="malhyp"/>
          <p:cNvPicPr>
            <a:picLocks noGrp="1" noChangeAspect="1" noChangeArrowheads="1"/>
          </p:cNvPicPr>
          <p:nvPr/>
        </p:nvPicPr>
        <p:blipFill>
          <a:blip r:embed="rId2" cstate="print"/>
          <a:srcRect/>
          <a:stretch>
            <a:fillRect/>
          </a:stretch>
        </p:blipFill>
        <p:spPr bwMode="auto">
          <a:xfrm>
            <a:off x="2422719" y="4091871"/>
            <a:ext cx="4422050" cy="24241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MHAUS contact Information</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726141" y="1930400"/>
            <a:ext cx="7691719" cy="4228352"/>
          </a:xfrm>
        </p:spPr>
        <p:txBody>
          <a:bodyPr/>
          <a:lstStyle/>
          <a:p>
            <a:r>
              <a:rPr lang="en-US" dirty="0" smtClean="0"/>
              <a:t>The </a:t>
            </a:r>
            <a:r>
              <a:rPr lang="en-US" dirty="0" smtClean="0">
                <a:solidFill>
                  <a:schemeClr val="accent5">
                    <a:lumMod val="60000"/>
                    <a:lumOff val="40000"/>
                  </a:schemeClr>
                </a:solidFill>
              </a:rPr>
              <a:t>MHAUS goal </a:t>
            </a:r>
            <a:r>
              <a:rPr lang="en-US" dirty="0" smtClean="0"/>
              <a:t>is to educate the public and offer support to patients and their relatives. Patients and their families should be given information about MHAUS including:</a:t>
            </a:r>
          </a:p>
          <a:p>
            <a:pPr algn="ctr">
              <a:buNone/>
            </a:pPr>
            <a:r>
              <a:rPr lang="en-US" dirty="0" smtClean="0"/>
              <a:t> -Website: </a:t>
            </a:r>
            <a:r>
              <a:rPr lang="en-US" dirty="0" smtClean="0">
                <a:hlinkClick r:id="rId2"/>
              </a:rPr>
              <a:t>www.mhaus.org</a:t>
            </a:r>
            <a:endParaRPr lang="en-US" dirty="0" smtClean="0"/>
          </a:p>
          <a:p>
            <a:pPr algn="ctr">
              <a:buNone/>
            </a:pPr>
            <a:r>
              <a:rPr lang="en-US" dirty="0" smtClean="0"/>
              <a:t>-Phone number: (607)674-7901</a:t>
            </a:r>
          </a:p>
          <a:p>
            <a:pPr algn="ctr">
              <a:buNone/>
            </a:pPr>
            <a:r>
              <a:rPr lang="en-US" dirty="0" smtClean="0"/>
              <a:t>-Email: </a:t>
            </a:r>
            <a:r>
              <a:rPr lang="en-US" dirty="0" smtClean="0">
                <a:hlinkClick r:id="rId3"/>
              </a:rPr>
              <a:t>info@mhaus.org</a:t>
            </a:r>
            <a:endParaRPr lang="en-US"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Summary</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0" y="1586753"/>
            <a:ext cx="9143999" cy="5068047"/>
          </a:xfrm>
        </p:spPr>
        <p:txBody>
          <a:bodyPr>
            <a:normAutofit lnSpcReduction="10000"/>
          </a:bodyPr>
          <a:lstStyle/>
          <a:p>
            <a:r>
              <a:rPr lang="en-US" dirty="0" smtClean="0">
                <a:solidFill>
                  <a:schemeClr val="tx2"/>
                </a:solidFill>
              </a:rPr>
              <a:t>MH is an </a:t>
            </a:r>
            <a:r>
              <a:rPr lang="en-US" dirty="0" err="1" smtClean="0">
                <a:solidFill>
                  <a:schemeClr val="tx2"/>
                </a:solidFill>
              </a:rPr>
              <a:t>autosomal</a:t>
            </a:r>
            <a:r>
              <a:rPr lang="en-US" dirty="0" smtClean="0">
                <a:solidFill>
                  <a:schemeClr val="tx2"/>
                </a:solidFill>
              </a:rPr>
              <a:t> dominant inherited disorder.</a:t>
            </a:r>
          </a:p>
          <a:p>
            <a:r>
              <a:rPr lang="en-US" dirty="0" smtClean="0">
                <a:solidFill>
                  <a:schemeClr val="tx2"/>
                </a:solidFill>
              </a:rPr>
              <a:t>More than 50% of MH susceptible people are not aware of their condition.</a:t>
            </a:r>
          </a:p>
          <a:p>
            <a:r>
              <a:rPr lang="en-US" dirty="0" smtClean="0">
                <a:solidFill>
                  <a:schemeClr val="tx2"/>
                </a:solidFill>
              </a:rPr>
              <a:t>The most frequent triggering agents are </a:t>
            </a:r>
            <a:r>
              <a:rPr lang="en-US" dirty="0" err="1" smtClean="0">
                <a:solidFill>
                  <a:schemeClr val="tx2"/>
                </a:solidFill>
              </a:rPr>
              <a:t>succinylcholine</a:t>
            </a:r>
            <a:r>
              <a:rPr lang="en-US" dirty="0" smtClean="0">
                <a:solidFill>
                  <a:schemeClr val="tx2"/>
                </a:solidFill>
              </a:rPr>
              <a:t> &amp; most anesthetic gases.</a:t>
            </a:r>
          </a:p>
          <a:p>
            <a:r>
              <a:rPr lang="en-US" dirty="0" smtClean="0">
                <a:solidFill>
                  <a:schemeClr val="tx2"/>
                </a:solidFill>
              </a:rPr>
              <a:t>The triggering agents interfere with skeletal muscle cell’s ability to regulate the ca++ ions.</a:t>
            </a:r>
          </a:p>
          <a:p>
            <a:r>
              <a:rPr lang="en-US" dirty="0" err="1" smtClean="0">
                <a:solidFill>
                  <a:schemeClr val="tx2"/>
                </a:solidFill>
              </a:rPr>
              <a:t>Dantrolene</a:t>
            </a:r>
            <a:r>
              <a:rPr lang="en-US" dirty="0" smtClean="0">
                <a:solidFill>
                  <a:schemeClr val="tx2"/>
                </a:solidFill>
              </a:rPr>
              <a:t> is the only treatment available for MH</a:t>
            </a:r>
          </a:p>
          <a:p>
            <a:r>
              <a:rPr lang="en-US" dirty="0" smtClean="0">
                <a:solidFill>
                  <a:schemeClr val="tx2"/>
                </a:solidFill>
              </a:rPr>
              <a:t>MHAUS is an organization that provides MH education to patients, family members, &amp; health care providers.</a:t>
            </a:r>
            <a:endParaRPr lang="en-US"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References</a:t>
            </a:r>
            <a:endParaRPr lang="en-US" sz="4400" dirty="0">
              <a:ln>
                <a:solidFill>
                  <a:schemeClr val="tx1"/>
                </a:solidFill>
              </a:ln>
              <a:solidFill>
                <a:schemeClr val="tx2"/>
              </a:solidFill>
            </a:endParaRPr>
          </a:p>
        </p:txBody>
      </p:sp>
      <p:sp>
        <p:nvSpPr>
          <p:cNvPr id="3" name="Content Placeholder 2"/>
          <p:cNvSpPr>
            <a:spLocks noGrp="1"/>
          </p:cNvSpPr>
          <p:nvPr>
            <p:ph idx="1"/>
          </p:nvPr>
        </p:nvSpPr>
        <p:spPr>
          <a:xfrm>
            <a:off x="251190" y="1457980"/>
            <a:ext cx="8892809" cy="5081922"/>
          </a:xfrm>
        </p:spPr>
        <p:txBody>
          <a:bodyPr>
            <a:normAutofit fontScale="92500"/>
          </a:bodyPr>
          <a:lstStyle/>
          <a:p>
            <a:r>
              <a:rPr lang="en-US" dirty="0" smtClean="0"/>
              <a:t>Association of </a:t>
            </a:r>
            <a:r>
              <a:rPr lang="en-US" dirty="0" err="1" smtClean="0"/>
              <a:t>periOperative</a:t>
            </a:r>
            <a:r>
              <a:rPr lang="en-US" dirty="0" smtClean="0"/>
              <a:t> Registered Nurse (AORN) (2011), </a:t>
            </a:r>
            <a:r>
              <a:rPr lang="en-US" dirty="0" err="1" smtClean="0"/>
              <a:t>Perioperative</a:t>
            </a:r>
            <a:r>
              <a:rPr lang="en-US" dirty="0" smtClean="0"/>
              <a:t> standards and recommended practices. Denver, CO: AORN Publications</a:t>
            </a:r>
          </a:p>
          <a:p>
            <a:r>
              <a:rPr lang="en-US" dirty="0" err="1" smtClean="0"/>
              <a:t>Larach</a:t>
            </a:r>
            <a:r>
              <a:rPr lang="en-US" dirty="0" smtClean="0"/>
              <a:t>, M. G., </a:t>
            </a:r>
            <a:r>
              <a:rPr lang="en-US" dirty="0" err="1" smtClean="0"/>
              <a:t>Dirkesen</a:t>
            </a:r>
            <a:r>
              <a:rPr lang="en-US" dirty="0" smtClean="0"/>
              <a:t>, S., </a:t>
            </a:r>
            <a:r>
              <a:rPr lang="en-US" dirty="0" err="1" smtClean="0"/>
              <a:t>Belani</a:t>
            </a:r>
            <a:r>
              <a:rPr lang="en-US" dirty="0" smtClean="0"/>
              <a:t>, K. </a:t>
            </a:r>
            <a:r>
              <a:rPr lang="en-US" dirty="0" err="1" smtClean="0"/>
              <a:t>et.al</a:t>
            </a:r>
            <a:r>
              <a:rPr lang="en-US" dirty="0" smtClean="0"/>
              <a:t>. (2012). Creation of a guide for transfer of the care of the malignant hyperthermia patient. </a:t>
            </a:r>
            <a:r>
              <a:rPr lang="en-US" dirty="0" smtClean="0">
                <a:hlinkClick r:id="rId2"/>
              </a:rPr>
              <a:t>www.anesthesia-analgesia.org/content/114/1/94?related-urls=yes&amp;legid=anesthanalg;114/1/94</a:t>
            </a:r>
            <a:r>
              <a:rPr lang="en-US" dirty="0" smtClean="0"/>
              <a:t>.</a:t>
            </a:r>
          </a:p>
          <a:p>
            <a:r>
              <a:rPr lang="en-US" dirty="0" smtClean="0"/>
              <a:t>Malignant Hyperthermia Association of the United States (MHAUS) (2011). Healthcare professional. </a:t>
            </a:r>
            <a:r>
              <a:rPr lang="en-US" dirty="0" smtClean="0">
                <a:hlinkClick r:id="rId3"/>
              </a:rPr>
              <a:t>www.mhaus.org/healthcare-professionals/#.UBqRyJirU21</a:t>
            </a:r>
            <a:r>
              <a:rPr lang="en-US" dirty="0" smtClean="0"/>
              <a:t>.</a:t>
            </a:r>
          </a:p>
          <a:p>
            <a:pPr>
              <a:buNone/>
            </a:pPr>
            <a:r>
              <a:rPr lang="en-US" sz="2162" dirty="0" smtClean="0">
                <a:solidFill>
                  <a:schemeClr val="accent5">
                    <a:lumMod val="60000"/>
                    <a:lumOff val="40000"/>
                  </a:schemeClr>
                </a:solidFill>
              </a:rPr>
              <a:t>Permission granted from MHAUS to use and distributed contact information </a:t>
            </a:r>
            <a:endParaRPr lang="en-US" sz="2162" dirty="0">
              <a:solidFill>
                <a:schemeClr val="accent5">
                  <a:lumMod val="60000"/>
                  <a:lumOff val="4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MH Leaning Assessment</a:t>
            </a:r>
            <a:br>
              <a:rPr lang="en-US" sz="4400" dirty="0" smtClean="0">
                <a:ln>
                  <a:solidFill>
                    <a:schemeClr val="tx1"/>
                  </a:solidFill>
                </a:ln>
                <a:solidFill>
                  <a:schemeClr val="tx2"/>
                </a:solidFill>
              </a:rPr>
            </a:br>
            <a:r>
              <a:rPr lang="en-US" sz="2800" dirty="0" smtClean="0">
                <a:ln>
                  <a:solidFill>
                    <a:schemeClr val="tx1"/>
                  </a:solidFill>
                </a:ln>
                <a:solidFill>
                  <a:schemeClr val="tx2"/>
                </a:solidFill>
              </a:rPr>
              <a:t>Case Study</a:t>
            </a:r>
            <a:endParaRPr lang="en-US" sz="4400" dirty="0">
              <a:ln>
                <a:solidFill>
                  <a:schemeClr val="tx1"/>
                </a:solidFill>
              </a:ln>
              <a:solidFill>
                <a:schemeClr val="tx2"/>
              </a:solidFill>
            </a:endParaRPr>
          </a:p>
        </p:txBody>
      </p:sp>
      <p:sp>
        <p:nvSpPr>
          <p:cNvPr id="3" name="Content Placeholder 2"/>
          <p:cNvSpPr>
            <a:spLocks noGrp="1"/>
          </p:cNvSpPr>
          <p:nvPr>
            <p:ph idx="1"/>
          </p:nvPr>
        </p:nvSpPr>
        <p:spPr/>
        <p:txBody>
          <a:bodyPr>
            <a:normAutofit/>
          </a:bodyPr>
          <a:lstStyle/>
          <a:p>
            <a:pPr>
              <a:buNone/>
            </a:pPr>
            <a:r>
              <a:rPr lang="en-US" dirty="0" smtClean="0"/>
              <a:t>A 16 year old male scheduled to have his appendix out, arrives in the preoperative area. The preoperative nursing assessment reveals the patient denies ever having surgery and is unaware of family members ever having difficulty with anesthesia. However the patient does state he has been treated for heat exhaustion and does have periods of paralysis in his right leg</a:t>
            </a:r>
          </a:p>
          <a:p>
            <a:pPr>
              <a:buNone/>
            </a:pPr>
            <a:r>
              <a:rPr lang="en-US" dirty="0" smtClean="0"/>
              <a:t>Name three (3) pieces of patient assessment data that should alert the nurse to the patient being at risk for MH.</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n>
                  <a:solidFill>
                    <a:schemeClr val="tx1"/>
                  </a:solidFill>
                </a:ln>
                <a:solidFill>
                  <a:schemeClr val="tx2"/>
                </a:solidFill>
              </a:rPr>
              <a:t>Malignant Hyperthermia</a:t>
            </a:r>
            <a:br>
              <a:rPr lang="en-US" sz="4400" dirty="0" smtClean="0">
                <a:ln>
                  <a:solidFill>
                    <a:schemeClr val="tx1"/>
                  </a:solidFill>
                </a:ln>
                <a:solidFill>
                  <a:schemeClr val="tx2"/>
                </a:solidFill>
              </a:rPr>
            </a:br>
            <a:r>
              <a:rPr lang="en-US" sz="2800" dirty="0" smtClean="0">
                <a:ln>
                  <a:solidFill>
                    <a:schemeClr val="tx1"/>
                  </a:solidFill>
                </a:ln>
                <a:solidFill>
                  <a:schemeClr val="tx2"/>
                </a:solidFill>
              </a:rPr>
              <a:t>Learning Module Quiz</a:t>
            </a:r>
            <a:endParaRPr lang="en-US" sz="4400" dirty="0">
              <a:ln>
                <a:solidFill>
                  <a:schemeClr val="tx1"/>
                </a:solidFill>
              </a:ln>
              <a:solidFill>
                <a:schemeClr val="tx2"/>
              </a:solidFill>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u="sng" dirty="0" smtClean="0">
                <a:solidFill>
                  <a:schemeClr val="accent5"/>
                </a:solidFill>
              </a:rPr>
              <a:t>Please Click Here To Be Redirected To The MH Quiz</a:t>
            </a:r>
          </a:p>
          <a:p>
            <a:pPr algn="ctr">
              <a:buNone/>
            </a:pPr>
            <a:endParaRPr lang="en-US" dirty="0" smtClean="0">
              <a:solidFill>
                <a:schemeClr val="accent5"/>
              </a:solidFill>
            </a:endParaRPr>
          </a:p>
          <a:p>
            <a:pPr algn="ctr">
              <a:buNone/>
            </a:pPr>
            <a:r>
              <a:rPr lang="en-US" dirty="0" smtClean="0">
                <a:solidFill>
                  <a:schemeClr val="accent5"/>
                </a:solidFill>
              </a:rPr>
              <a:t>Just a reminder this module is not part of nursing’s annual </a:t>
            </a:r>
            <a:r>
              <a:rPr lang="en-US" smtClean="0">
                <a:solidFill>
                  <a:schemeClr val="accent5"/>
                </a:solidFill>
              </a:rPr>
              <a:t>competency requirements</a:t>
            </a:r>
          </a:p>
          <a:p>
            <a:pPr algn="ctr">
              <a:buNone/>
            </a:pPr>
            <a:r>
              <a:rPr lang="en-US" dirty="0" smtClean="0">
                <a:solidFill>
                  <a:schemeClr val="accent5"/>
                </a:solidFill>
              </a:rPr>
              <a:t>Thank you for your time and feedback!</a:t>
            </a:r>
            <a:endParaRPr lang="en-US"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98118"/>
          </a:xfrm>
        </p:spPr>
        <p:txBody>
          <a:bodyPr>
            <a:normAutofit/>
          </a:bodyPr>
          <a:lstStyle/>
          <a:p>
            <a:r>
              <a:rPr lang="en-US" sz="4400" dirty="0" smtClean="0">
                <a:ln>
                  <a:solidFill>
                    <a:schemeClr val="tx1"/>
                  </a:solidFill>
                </a:ln>
                <a:solidFill>
                  <a:schemeClr val="tx2"/>
                </a:solidFill>
              </a:rPr>
              <a:t>Malignant Hyperthermia</a:t>
            </a:r>
            <a:br>
              <a:rPr lang="en-US" sz="4400" dirty="0" smtClean="0">
                <a:ln>
                  <a:solidFill>
                    <a:schemeClr val="tx1"/>
                  </a:solidFill>
                </a:ln>
                <a:solidFill>
                  <a:schemeClr val="tx2"/>
                </a:solidFill>
              </a:rPr>
            </a:br>
            <a:r>
              <a:rPr lang="en-US" sz="4400" dirty="0" err="1" smtClean="0">
                <a:ln>
                  <a:solidFill>
                    <a:schemeClr val="tx1"/>
                  </a:solidFill>
                </a:ln>
                <a:solidFill>
                  <a:schemeClr val="tx2"/>
                </a:solidFill>
              </a:rPr>
              <a:t>Pathophysiology</a:t>
            </a:r>
            <a:r>
              <a:rPr lang="en-US" dirty="0" smtClean="0"/>
              <a:t/>
            </a:r>
            <a:br>
              <a:rPr lang="en-US" dirty="0" smtClean="0"/>
            </a:br>
            <a:r>
              <a:rPr lang="en-US" sz="2400" dirty="0" smtClean="0">
                <a:ln>
                  <a:solidFill>
                    <a:schemeClr val="tx1"/>
                  </a:solidFill>
                </a:ln>
                <a:solidFill>
                  <a:schemeClr val="accent1"/>
                </a:solidFill>
              </a:rPr>
              <a:t>(What is happening within the cell?)</a:t>
            </a:r>
            <a:endParaRPr lang="en-US" sz="2400" dirty="0">
              <a:ln>
                <a:solidFill>
                  <a:schemeClr val="tx1"/>
                </a:solidFill>
              </a:ln>
              <a:solidFill>
                <a:schemeClr val="accent1"/>
              </a:solidFill>
            </a:endParaRPr>
          </a:p>
        </p:txBody>
      </p:sp>
      <p:sp>
        <p:nvSpPr>
          <p:cNvPr id="3" name="Content Placeholder 2"/>
          <p:cNvSpPr>
            <a:spLocks noGrp="1"/>
          </p:cNvSpPr>
          <p:nvPr>
            <p:ph idx="1"/>
          </p:nvPr>
        </p:nvSpPr>
        <p:spPr>
          <a:xfrm>
            <a:off x="0" y="1898118"/>
            <a:ext cx="9144000" cy="4959881"/>
          </a:xfrm>
        </p:spPr>
        <p:txBody>
          <a:bodyPr>
            <a:normAutofit/>
          </a:bodyPr>
          <a:lstStyle/>
          <a:p>
            <a:pPr>
              <a:buFont typeface="Wingdings" charset="2"/>
              <a:buChar char="²"/>
            </a:pPr>
            <a:r>
              <a:rPr lang="en-US" sz="1800" dirty="0" smtClean="0"/>
              <a:t>The primary defect resides in the skeletal muscle system at the level of calcium release from the </a:t>
            </a:r>
            <a:r>
              <a:rPr lang="en-US" sz="1800" dirty="0" err="1" smtClean="0"/>
              <a:t>sarcoplastic</a:t>
            </a:r>
            <a:r>
              <a:rPr lang="en-US" sz="1800" dirty="0" smtClean="0"/>
              <a:t> </a:t>
            </a:r>
            <a:r>
              <a:rPr lang="en-US" sz="1800" dirty="0" err="1" smtClean="0"/>
              <a:t>reticlulum</a:t>
            </a:r>
            <a:r>
              <a:rPr lang="en-US" sz="1800" dirty="0" smtClean="0"/>
              <a:t> of the muscle cell.</a:t>
            </a:r>
          </a:p>
          <a:p>
            <a:pPr>
              <a:buFont typeface="Wingdings" charset="2"/>
              <a:buChar char="²"/>
            </a:pPr>
            <a:r>
              <a:rPr lang="en-US" sz="1800" dirty="0">
                <a:solidFill>
                  <a:schemeClr val="accent5">
                    <a:lumMod val="60000"/>
                    <a:lumOff val="40000"/>
                  </a:schemeClr>
                </a:solidFill>
              </a:rPr>
              <a:t>T</a:t>
            </a:r>
            <a:r>
              <a:rPr lang="en-US" sz="1800" dirty="0" smtClean="0">
                <a:solidFill>
                  <a:schemeClr val="accent5">
                    <a:lumMod val="60000"/>
                    <a:lumOff val="40000"/>
                  </a:schemeClr>
                </a:solidFill>
              </a:rPr>
              <a:t>riggering agents </a:t>
            </a:r>
            <a:r>
              <a:rPr lang="en-US" sz="1800" dirty="0" smtClean="0"/>
              <a:t>interfere with the muscle cells ability to control intracellular Ca++. </a:t>
            </a:r>
          </a:p>
          <a:p>
            <a:pPr>
              <a:buFont typeface="Wingdings" charset="2"/>
              <a:buChar char="²"/>
            </a:pPr>
            <a:r>
              <a:rPr lang="en-US" sz="1800" dirty="0" smtClean="0"/>
              <a:t>There is an excess release of Ca++ and interference with Ca++ returning to storage, creating a high intracellular Ca++ level.</a:t>
            </a:r>
          </a:p>
          <a:p>
            <a:pPr>
              <a:buFont typeface="Wingdings" charset="2"/>
              <a:buChar char="²"/>
            </a:pPr>
            <a:r>
              <a:rPr lang="en-US" sz="1800" dirty="0" smtClean="0"/>
              <a:t>The high intracellular Ca++ level leads to continuous contractures of the skeletal muscles. Leading to cellular exhaustion and death </a:t>
            </a:r>
          </a:p>
        </p:txBody>
      </p:sp>
      <p:pic>
        <p:nvPicPr>
          <p:cNvPr id="4" name="Picture 3" descr="heart1">
            <a:hlinkClick r:id="rId2"/>
          </p:cNvPr>
          <p:cNvPicPr>
            <a:picLocks noChangeAspect="1" noChangeArrowheads="1"/>
          </p:cNvPicPr>
          <p:nvPr/>
        </p:nvPicPr>
        <p:blipFill>
          <a:blip r:embed="rId3" cstate="print"/>
          <a:srcRect/>
          <a:stretch>
            <a:fillRect/>
          </a:stretch>
        </p:blipFill>
        <p:spPr bwMode="auto">
          <a:xfrm>
            <a:off x="2739572" y="4845704"/>
            <a:ext cx="3483428" cy="201229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2107044"/>
          </a:xfrm>
        </p:spPr>
        <p:txBody>
          <a:bodyPr>
            <a:normAutofit/>
          </a:bodyPr>
          <a:lstStyle/>
          <a:p>
            <a:r>
              <a:rPr lang="en-US" sz="4400" dirty="0" smtClean="0">
                <a:ln>
                  <a:solidFill>
                    <a:schemeClr val="tx1"/>
                  </a:solidFill>
                </a:ln>
                <a:solidFill>
                  <a:schemeClr val="tx2"/>
                </a:solidFill>
              </a:rPr>
              <a:t>Malignant Hyperthermia</a:t>
            </a:r>
            <a:br>
              <a:rPr lang="en-US" sz="4400" dirty="0" smtClean="0">
                <a:ln>
                  <a:solidFill>
                    <a:schemeClr val="tx1"/>
                  </a:solidFill>
                </a:ln>
                <a:solidFill>
                  <a:schemeClr val="tx2"/>
                </a:solidFill>
              </a:rPr>
            </a:br>
            <a:r>
              <a:rPr lang="en-US" sz="4400" dirty="0" err="1" smtClean="0">
                <a:ln>
                  <a:solidFill>
                    <a:schemeClr val="tx1"/>
                  </a:solidFill>
                </a:ln>
                <a:solidFill>
                  <a:schemeClr val="tx2"/>
                </a:solidFill>
              </a:rPr>
              <a:t>Pathophysiology</a:t>
            </a:r>
            <a:r>
              <a:rPr lang="en-US" sz="4889" dirty="0" smtClean="0"/>
              <a:t/>
            </a:r>
            <a:br>
              <a:rPr lang="en-US" sz="4889" dirty="0" smtClean="0"/>
            </a:br>
            <a:r>
              <a:rPr lang="en-US" sz="2400" dirty="0" smtClean="0">
                <a:ln>
                  <a:solidFill>
                    <a:schemeClr val="tx1"/>
                  </a:solidFill>
                </a:ln>
                <a:solidFill>
                  <a:schemeClr val="accent1"/>
                </a:solidFill>
              </a:rPr>
              <a:t>(What is happening within the body?)</a:t>
            </a:r>
            <a:endParaRPr lang="en-US" sz="2400" dirty="0">
              <a:ln>
                <a:solidFill>
                  <a:schemeClr val="tx1"/>
                </a:solidFill>
              </a:ln>
              <a:solidFill>
                <a:schemeClr val="accent1"/>
              </a:solidFill>
            </a:endParaRPr>
          </a:p>
        </p:txBody>
      </p:sp>
      <p:sp>
        <p:nvSpPr>
          <p:cNvPr id="3" name="Content Placeholder 2"/>
          <p:cNvSpPr>
            <a:spLocks noGrp="1"/>
          </p:cNvSpPr>
          <p:nvPr>
            <p:ph idx="1"/>
          </p:nvPr>
        </p:nvSpPr>
        <p:spPr>
          <a:xfrm>
            <a:off x="1" y="2286001"/>
            <a:ext cx="9144000" cy="4571999"/>
          </a:xfrm>
        </p:spPr>
        <p:txBody>
          <a:bodyPr>
            <a:normAutofit/>
          </a:bodyPr>
          <a:lstStyle/>
          <a:p>
            <a:pPr>
              <a:buNone/>
            </a:pPr>
            <a:r>
              <a:rPr lang="en-US" dirty="0" smtClean="0">
                <a:solidFill>
                  <a:schemeClr val="accent5">
                    <a:lumMod val="60000"/>
                    <a:lumOff val="40000"/>
                  </a:schemeClr>
                </a:solidFill>
              </a:rPr>
              <a:t>                      </a:t>
            </a:r>
          </a:p>
          <a:p>
            <a:pPr algn="ctr">
              <a:buNone/>
            </a:pPr>
            <a:endParaRPr lang="en-US" sz="24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endParaRPr lang="en-US" sz="1800" dirty="0" smtClean="0"/>
          </a:p>
          <a:p>
            <a:pPr algn="ctr">
              <a:buNone/>
            </a:pPr>
            <a:r>
              <a:rPr lang="en-US" sz="1800" dirty="0" smtClean="0">
                <a:solidFill>
                  <a:schemeClr val="accent5">
                    <a:lumMod val="60000"/>
                    <a:lumOff val="40000"/>
                  </a:schemeClr>
                </a:solidFill>
              </a:rPr>
              <a:t>These actions cause a disruption of the cell membrane integrity which allows K+, Mg++, phosphate, cellular enzymes and </a:t>
            </a:r>
            <a:r>
              <a:rPr lang="en-US" sz="1800" dirty="0" err="1" smtClean="0">
                <a:solidFill>
                  <a:schemeClr val="accent5">
                    <a:lumMod val="60000"/>
                    <a:lumOff val="40000"/>
                  </a:schemeClr>
                </a:solidFill>
              </a:rPr>
              <a:t>myoglobin</a:t>
            </a:r>
            <a:r>
              <a:rPr lang="en-US" sz="1800" dirty="0" smtClean="0">
                <a:solidFill>
                  <a:schemeClr val="accent5">
                    <a:lumMod val="60000"/>
                    <a:lumOff val="40000"/>
                  </a:schemeClr>
                </a:solidFill>
              </a:rPr>
              <a:t> to leak into the extracellular fluids. </a:t>
            </a:r>
          </a:p>
          <a:p>
            <a:pPr algn="ctr">
              <a:buNone/>
            </a:pPr>
            <a:endParaRPr lang="en-US" sz="2400" dirty="0" smtClean="0"/>
          </a:p>
          <a:p>
            <a:pPr algn="ctr">
              <a:buNone/>
            </a:pPr>
            <a:endParaRPr lang="en-US" sz="2400" dirty="0"/>
          </a:p>
        </p:txBody>
      </p:sp>
      <p:sp>
        <p:nvSpPr>
          <p:cNvPr id="5" name="Up Arrow 4"/>
          <p:cNvSpPr/>
          <p:nvPr/>
        </p:nvSpPr>
        <p:spPr>
          <a:xfrm>
            <a:off x="2721429" y="2107044"/>
            <a:ext cx="3973286" cy="3861956"/>
          </a:xfrm>
          <a:prstGeom prst="upArrow">
            <a:avLst>
              <a:gd name="adj1" fmla="val 50000"/>
              <a:gd name="adj2" fmla="val 461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O2 Consumption</a:t>
            </a:r>
          </a:p>
          <a:p>
            <a:pPr algn="ctr"/>
            <a:endParaRPr lang="en-US" dirty="0" smtClean="0"/>
          </a:p>
          <a:p>
            <a:pPr algn="ctr"/>
            <a:r>
              <a:rPr lang="en-US" dirty="0" smtClean="0">
                <a:solidFill>
                  <a:schemeClr val="tx1"/>
                </a:solidFill>
              </a:rPr>
              <a:t>Heat Production</a:t>
            </a:r>
          </a:p>
          <a:p>
            <a:pPr algn="ctr"/>
            <a:endParaRPr lang="en-US" dirty="0" smtClean="0"/>
          </a:p>
          <a:p>
            <a:pPr algn="ctr"/>
            <a:r>
              <a:rPr lang="en-US" dirty="0" smtClean="0">
                <a:solidFill>
                  <a:schemeClr val="tx1"/>
                </a:solidFill>
              </a:rPr>
              <a:t>Use of ATP</a:t>
            </a:r>
          </a:p>
          <a:p>
            <a:pPr algn="ctr"/>
            <a:endParaRPr lang="en-US" dirty="0" smtClean="0"/>
          </a:p>
          <a:p>
            <a:pPr algn="ctr"/>
            <a:r>
              <a:rPr lang="en-US" dirty="0" smtClean="0">
                <a:solidFill>
                  <a:schemeClr val="tx1"/>
                </a:solidFill>
              </a:rPr>
              <a:t>Release of CO2</a:t>
            </a:r>
          </a:p>
          <a:p>
            <a:pPr algn="ctr"/>
            <a:endParaRPr lang="en-US" dirty="0" smtClean="0"/>
          </a:p>
          <a:p>
            <a:pPr algn="ctr"/>
            <a:r>
              <a:rPr lang="en-US" dirty="0" smtClean="0">
                <a:solidFill>
                  <a:schemeClr val="tx1"/>
                </a:solidFill>
              </a:rPr>
              <a:t>Release of Lactic Acid</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457979"/>
          </a:xfrm>
        </p:spPr>
        <p:txBody>
          <a:bodyPr/>
          <a:lstStyle/>
          <a:p>
            <a:r>
              <a:rPr lang="en-US" sz="4400" dirty="0" smtClean="0">
                <a:ln>
                  <a:solidFill>
                    <a:schemeClr val="tx1"/>
                  </a:solidFill>
                </a:ln>
                <a:solidFill>
                  <a:schemeClr val="tx2"/>
                </a:solidFill>
              </a:rPr>
              <a:t>Malignant Hyperthermia</a:t>
            </a:r>
            <a:r>
              <a:rPr lang="en-US" dirty="0" smtClean="0"/>
              <a:t/>
            </a:r>
            <a:br>
              <a:rPr lang="en-US" dirty="0" smtClean="0"/>
            </a:br>
            <a:r>
              <a:rPr lang="en-US" sz="2800" dirty="0" smtClean="0">
                <a:ln>
                  <a:solidFill>
                    <a:schemeClr val="tx1"/>
                  </a:solidFill>
                </a:ln>
                <a:solidFill>
                  <a:schemeClr val="accent1"/>
                </a:solidFill>
              </a:rPr>
              <a:t>Triggering Agents</a:t>
            </a:r>
            <a:endParaRPr lang="en-US" sz="2800" dirty="0">
              <a:ln>
                <a:solidFill>
                  <a:schemeClr val="tx1"/>
                </a:solidFill>
              </a:ln>
              <a:solidFill>
                <a:schemeClr val="accent1"/>
              </a:solidFill>
            </a:endParaRPr>
          </a:p>
        </p:txBody>
      </p:sp>
      <p:sp>
        <p:nvSpPr>
          <p:cNvPr id="4" name="Content Placeholder 3"/>
          <p:cNvSpPr>
            <a:spLocks noGrp="1"/>
          </p:cNvSpPr>
          <p:nvPr>
            <p:ph sz="half" idx="1"/>
          </p:nvPr>
        </p:nvSpPr>
        <p:spPr>
          <a:xfrm>
            <a:off x="254000" y="1947333"/>
            <a:ext cx="4246372" cy="4910667"/>
          </a:xfrm>
        </p:spPr>
        <p:txBody>
          <a:bodyPr/>
          <a:lstStyle/>
          <a:p>
            <a:pPr algn="ctr"/>
            <a:r>
              <a:rPr lang="en-US" dirty="0" err="1" smtClean="0">
                <a:solidFill>
                  <a:schemeClr val="accent5">
                    <a:lumMod val="60000"/>
                    <a:lumOff val="40000"/>
                  </a:schemeClr>
                </a:solidFill>
              </a:rPr>
              <a:t>Succinylcholine</a:t>
            </a:r>
            <a:endParaRPr lang="en-US" dirty="0" smtClean="0">
              <a:solidFill>
                <a:schemeClr val="accent5">
                  <a:lumMod val="60000"/>
                  <a:lumOff val="40000"/>
                </a:schemeClr>
              </a:solidFill>
            </a:endParaRPr>
          </a:p>
          <a:p>
            <a:pPr algn="ctr">
              <a:buNone/>
            </a:pPr>
            <a:r>
              <a:rPr lang="en-US" dirty="0" smtClean="0"/>
              <a:t>A depolarizing </a:t>
            </a:r>
          </a:p>
          <a:p>
            <a:pPr algn="ctr">
              <a:buNone/>
            </a:pPr>
            <a:r>
              <a:rPr lang="en-US" dirty="0" smtClean="0"/>
              <a:t>muscle relaxant </a:t>
            </a:r>
          </a:p>
          <a:p>
            <a:pPr algn="ctr">
              <a:buNone/>
            </a:pPr>
            <a:r>
              <a:rPr lang="en-US" dirty="0" smtClean="0"/>
              <a:t>with no reversal</a:t>
            </a:r>
            <a:endParaRPr lang="en-US" dirty="0"/>
          </a:p>
        </p:txBody>
      </p:sp>
      <p:sp>
        <p:nvSpPr>
          <p:cNvPr id="5" name="Content Placeholder 4"/>
          <p:cNvSpPr>
            <a:spLocks noGrp="1"/>
          </p:cNvSpPr>
          <p:nvPr>
            <p:ph sz="half" idx="2"/>
          </p:nvPr>
        </p:nvSpPr>
        <p:spPr>
          <a:xfrm>
            <a:off x="4648200" y="1947332"/>
            <a:ext cx="4495800" cy="4910667"/>
          </a:xfrm>
        </p:spPr>
        <p:txBody>
          <a:bodyPr/>
          <a:lstStyle/>
          <a:p>
            <a:pPr algn="ctr"/>
            <a:r>
              <a:rPr lang="en-US" dirty="0" smtClean="0">
                <a:solidFill>
                  <a:schemeClr val="accent5">
                    <a:lumMod val="60000"/>
                    <a:lumOff val="40000"/>
                  </a:schemeClr>
                </a:solidFill>
              </a:rPr>
              <a:t>Anesthesia Gases</a:t>
            </a:r>
          </a:p>
          <a:p>
            <a:pPr algn="ctr">
              <a:buNone/>
            </a:pPr>
            <a:r>
              <a:rPr lang="en-US" dirty="0" smtClean="0"/>
              <a:t>Halothane</a:t>
            </a:r>
          </a:p>
          <a:p>
            <a:pPr algn="ctr">
              <a:buNone/>
            </a:pPr>
            <a:r>
              <a:rPr lang="en-US" dirty="0" err="1" smtClean="0"/>
              <a:t>Isoflurane</a:t>
            </a:r>
            <a:endParaRPr lang="en-US" dirty="0" smtClean="0"/>
          </a:p>
          <a:p>
            <a:pPr algn="ctr">
              <a:buNone/>
            </a:pPr>
            <a:r>
              <a:rPr lang="en-US" dirty="0" err="1" smtClean="0"/>
              <a:t>Enflurane</a:t>
            </a:r>
            <a:endParaRPr lang="en-US" dirty="0" smtClean="0"/>
          </a:p>
          <a:p>
            <a:pPr algn="ctr">
              <a:buNone/>
            </a:pPr>
            <a:r>
              <a:rPr lang="en-US" dirty="0" err="1" smtClean="0"/>
              <a:t>Sevoflurane</a:t>
            </a:r>
            <a:endParaRPr lang="en-US" dirty="0" smtClean="0"/>
          </a:p>
          <a:p>
            <a:pPr algn="ctr">
              <a:buNone/>
            </a:pPr>
            <a:r>
              <a:rPr lang="en-US" dirty="0" err="1" smtClean="0"/>
              <a:t>Desflurane</a:t>
            </a:r>
            <a:endParaRPr lang="en-US" dirty="0"/>
          </a:p>
        </p:txBody>
      </p:sp>
      <p:pic>
        <p:nvPicPr>
          <p:cNvPr id="6" name="Picture 5" descr="CT%20anesthesia"/>
          <p:cNvPicPr>
            <a:picLocks noGrp="1" noChangeAspect="1" noChangeArrowheads="1"/>
          </p:cNvPicPr>
          <p:nvPr/>
        </p:nvPicPr>
        <p:blipFill>
          <a:blip r:embed="rId2" cstate="print"/>
          <a:srcRect/>
          <a:stretch>
            <a:fillRect/>
          </a:stretch>
        </p:blipFill>
        <p:spPr bwMode="auto">
          <a:xfrm>
            <a:off x="878978" y="4703300"/>
            <a:ext cx="3267512" cy="183538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6" name="Content Placeholder 5"/>
          <p:cNvSpPr>
            <a:spLocks noGrp="1"/>
          </p:cNvSpPr>
          <p:nvPr>
            <p:ph idx="1"/>
          </p:nvPr>
        </p:nvSpPr>
        <p:spPr>
          <a:xfrm>
            <a:off x="237235" y="1586753"/>
            <a:ext cx="8624177" cy="4945008"/>
          </a:xfrm>
        </p:spPr>
        <p:txBody>
          <a:bodyPr/>
          <a:lstStyle/>
          <a:p>
            <a:r>
              <a:rPr lang="en-US" dirty="0" smtClean="0">
                <a:solidFill>
                  <a:schemeClr val="tx2"/>
                </a:solidFill>
              </a:rPr>
              <a:t>Malignant Hyperthermia is a rare genetic condition that is triggered by certain anesthetic agents such as, succinylocholine or anesthetic gases.</a:t>
            </a:r>
          </a:p>
          <a:p>
            <a:pPr algn="ctr">
              <a:buNone/>
            </a:pPr>
            <a:r>
              <a:rPr lang="en-US" dirty="0" smtClean="0">
                <a:solidFill>
                  <a:schemeClr val="accent5">
                    <a:lumMod val="60000"/>
                    <a:lumOff val="40000"/>
                  </a:schemeClr>
                </a:solidFill>
              </a:rPr>
              <a:t>True or False</a:t>
            </a:r>
          </a:p>
          <a:p>
            <a:r>
              <a:rPr lang="en-US" dirty="0" smtClean="0">
                <a:solidFill>
                  <a:schemeClr val="tx2"/>
                </a:solidFill>
              </a:rPr>
              <a:t>During a Malignant Hyperthermia crisis, triggering agents interfere with the muscle cells ability to control calcium ions </a:t>
            </a:r>
            <a:r>
              <a:rPr lang="en-US" sz="1800" dirty="0" smtClean="0">
                <a:solidFill>
                  <a:schemeClr val="tx2"/>
                </a:solidFill>
              </a:rPr>
              <a:t>(both release &amp; re-uptake).</a:t>
            </a:r>
          </a:p>
          <a:p>
            <a:pPr algn="ctr">
              <a:buNone/>
            </a:pPr>
            <a:r>
              <a:rPr lang="en-US" dirty="0" smtClean="0">
                <a:solidFill>
                  <a:schemeClr val="accent5">
                    <a:lumMod val="60000"/>
                    <a:lumOff val="40000"/>
                  </a:schemeClr>
                </a:solidFill>
              </a:rPr>
              <a:t>True or False</a:t>
            </a:r>
            <a:endParaRPr lang="en-US" dirty="0">
              <a:solidFill>
                <a:schemeClr val="accent5">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ln>
                  <a:solidFill>
                    <a:schemeClr val="tx1"/>
                  </a:solidFill>
                </a:ln>
                <a:solidFill>
                  <a:schemeClr val="tx2"/>
                </a:solidFill>
              </a:rPr>
              <a:t>Check in question</a:t>
            </a:r>
            <a:endParaRPr lang="en-US" sz="4400" dirty="0">
              <a:ln>
                <a:solidFill>
                  <a:schemeClr val="tx1"/>
                </a:solidFill>
              </a:ln>
              <a:solidFill>
                <a:schemeClr val="tx2"/>
              </a:solidFill>
            </a:endParaRPr>
          </a:p>
        </p:txBody>
      </p:sp>
      <p:sp>
        <p:nvSpPr>
          <p:cNvPr id="6" name="Content Placeholder 5"/>
          <p:cNvSpPr>
            <a:spLocks noGrp="1"/>
          </p:cNvSpPr>
          <p:nvPr>
            <p:ph idx="1"/>
          </p:nvPr>
        </p:nvSpPr>
        <p:spPr>
          <a:xfrm>
            <a:off x="237235" y="1586753"/>
            <a:ext cx="8624177" cy="4945008"/>
          </a:xfrm>
        </p:spPr>
        <p:txBody>
          <a:bodyPr/>
          <a:lstStyle/>
          <a:p>
            <a:r>
              <a:rPr lang="en-US" dirty="0" smtClean="0">
                <a:solidFill>
                  <a:schemeClr val="tx2"/>
                </a:solidFill>
              </a:rPr>
              <a:t>Malignant Hyperthermia is a rare genetic condition that is triggered by certain anesthetic agents such as, </a:t>
            </a:r>
            <a:r>
              <a:rPr lang="en-US" dirty="0" err="1" smtClean="0">
                <a:solidFill>
                  <a:schemeClr val="tx2"/>
                </a:solidFill>
              </a:rPr>
              <a:t>succinylocholine</a:t>
            </a:r>
            <a:r>
              <a:rPr lang="en-US" dirty="0" smtClean="0">
                <a:solidFill>
                  <a:schemeClr val="tx2"/>
                </a:solidFill>
              </a:rPr>
              <a:t> or anesthetic gases.</a:t>
            </a:r>
          </a:p>
          <a:p>
            <a:pPr algn="ctr">
              <a:buNone/>
            </a:pPr>
            <a:r>
              <a:rPr lang="en-US" sz="3200" dirty="0" smtClean="0">
                <a:solidFill>
                  <a:schemeClr val="accent5">
                    <a:lumMod val="60000"/>
                    <a:lumOff val="40000"/>
                  </a:schemeClr>
                </a:solidFill>
              </a:rPr>
              <a:t>True</a:t>
            </a:r>
          </a:p>
          <a:p>
            <a:r>
              <a:rPr lang="en-US" dirty="0" smtClean="0">
                <a:solidFill>
                  <a:schemeClr val="tx2"/>
                </a:solidFill>
              </a:rPr>
              <a:t>During a Malignant Hyperthermia crisis, triggering agents interfere with the muscle cells ability to control calcium ions </a:t>
            </a:r>
            <a:r>
              <a:rPr lang="en-US" sz="1800" dirty="0" smtClean="0">
                <a:solidFill>
                  <a:schemeClr val="tx2"/>
                </a:solidFill>
              </a:rPr>
              <a:t>(both release &amp; re-uptake).</a:t>
            </a:r>
          </a:p>
          <a:p>
            <a:pPr algn="ctr">
              <a:buNone/>
            </a:pPr>
            <a:r>
              <a:rPr lang="en-US" sz="3200" dirty="0" smtClean="0">
                <a:solidFill>
                  <a:schemeClr val="accent5">
                    <a:lumMod val="60000"/>
                    <a:lumOff val="40000"/>
                  </a:schemeClr>
                </a:solidFill>
              </a:rPr>
              <a:t>True</a:t>
            </a:r>
            <a:endParaRPr lang="en-US" sz="3200" dirty="0">
              <a:solidFill>
                <a:schemeClr val="accent5">
                  <a:lumMod val="60000"/>
                  <a:lumOff val="4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57979"/>
          </a:xfrm>
        </p:spPr>
        <p:txBody>
          <a:bodyPr>
            <a:normAutofit/>
          </a:bodyPr>
          <a:lstStyle/>
          <a:p>
            <a:r>
              <a:rPr lang="en-US" sz="4889" dirty="0" smtClean="0">
                <a:ln>
                  <a:solidFill>
                    <a:schemeClr val="tx1"/>
                  </a:solidFill>
                </a:ln>
                <a:solidFill>
                  <a:schemeClr val="tx2"/>
                </a:solidFill>
              </a:rPr>
              <a:t>Malignant Hyperthermia</a:t>
            </a:r>
            <a:r>
              <a:rPr lang="en-US" dirty="0" smtClean="0"/>
              <a:t/>
            </a:r>
            <a:br>
              <a:rPr lang="en-US" dirty="0" smtClean="0"/>
            </a:br>
            <a:r>
              <a:rPr lang="en-US" sz="2667" dirty="0" smtClean="0">
                <a:ln>
                  <a:solidFill>
                    <a:schemeClr val="tx1"/>
                  </a:solidFill>
                </a:ln>
                <a:solidFill>
                  <a:schemeClr val="tx2"/>
                </a:solidFill>
              </a:rPr>
              <a:t>Who is at Risk</a:t>
            </a:r>
            <a:endParaRPr lang="en-US" sz="2667" dirty="0">
              <a:ln>
                <a:solidFill>
                  <a:schemeClr val="tx1"/>
                </a:solidFill>
              </a:ln>
              <a:solidFill>
                <a:schemeClr val="tx2"/>
              </a:solidFill>
            </a:endParaRPr>
          </a:p>
        </p:txBody>
      </p:sp>
      <p:sp>
        <p:nvSpPr>
          <p:cNvPr id="3" name="Content Placeholder 2"/>
          <p:cNvSpPr>
            <a:spLocks noGrp="1"/>
          </p:cNvSpPr>
          <p:nvPr>
            <p:ph idx="1"/>
          </p:nvPr>
        </p:nvSpPr>
        <p:spPr>
          <a:xfrm>
            <a:off x="0" y="1896533"/>
            <a:ext cx="9144000" cy="4656667"/>
          </a:xfrm>
        </p:spPr>
        <p:txBody>
          <a:bodyPr>
            <a:normAutofit/>
          </a:bodyPr>
          <a:lstStyle/>
          <a:p>
            <a:r>
              <a:rPr lang="en-US" dirty="0" smtClean="0"/>
              <a:t>MH is an </a:t>
            </a:r>
            <a:r>
              <a:rPr lang="en-US" dirty="0" err="1" smtClean="0"/>
              <a:t>autosomal</a:t>
            </a:r>
            <a:r>
              <a:rPr lang="en-US" dirty="0" smtClean="0"/>
              <a:t> dominant inherited disorder. The child of a MH parent has a 50% risk of also being MH susceptible.</a:t>
            </a:r>
          </a:p>
          <a:p>
            <a:r>
              <a:rPr lang="en-US" dirty="0" smtClean="0"/>
              <a:t>Males develop reactions more frequently than females</a:t>
            </a:r>
          </a:p>
          <a:p>
            <a:r>
              <a:rPr lang="en-US" dirty="0" smtClean="0"/>
              <a:t>People under 18 years of age have the highest incidence of MH.</a:t>
            </a:r>
          </a:p>
          <a:p>
            <a:r>
              <a:rPr lang="en-US" dirty="0" smtClean="0"/>
              <a:t>MH is associated with neuromuscular disorders such as: Central Core Disease, </a:t>
            </a:r>
            <a:r>
              <a:rPr lang="en-US" dirty="0" err="1" smtClean="0"/>
              <a:t>Duchenne</a:t>
            </a:r>
            <a:r>
              <a:rPr lang="en-US" dirty="0" smtClean="0"/>
              <a:t> muscular dystrophy, </a:t>
            </a:r>
            <a:r>
              <a:rPr lang="en-US" dirty="0" err="1" smtClean="0"/>
              <a:t>myopathies</a:t>
            </a:r>
            <a:r>
              <a:rPr lang="en-US" dirty="0" smtClean="0"/>
              <a:t>, periodic paralysis, and episodes of heat exhaustion</a:t>
            </a:r>
          </a:p>
          <a:p>
            <a:pPr>
              <a:buNone/>
            </a:pPr>
            <a:r>
              <a:rPr lang="en-US" sz="1800" dirty="0" smtClean="0">
                <a:solidFill>
                  <a:schemeClr val="accent5">
                    <a:lumMod val="60000"/>
                    <a:lumOff val="40000"/>
                  </a:schemeClr>
                </a:solidFill>
              </a:rPr>
              <a:t>Fact: Wisconsin, Nebraska, West Virginia, and Michigan have higher reported MH incidences than other states.</a:t>
            </a:r>
            <a:endParaRPr lang="en-US" sz="1800" dirty="0">
              <a:solidFill>
                <a:schemeClr val="accent5">
                  <a:lumMod val="60000"/>
                  <a:lumOff val="4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2026</TotalTime>
  <Words>2061</Words>
  <Application>Microsoft Macintosh PowerPoint</Application>
  <PresentationFormat>On-screen Show (4:3)</PresentationFormat>
  <Paragraphs>230</Paragraphs>
  <Slides>34</Slides>
  <Notes>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Venture</vt:lpstr>
      <vt:lpstr>Malignant Hyperthermia Keeping Our Patients Safe</vt:lpstr>
      <vt:lpstr>Malignant Hyperthermia Learning Objectives</vt:lpstr>
      <vt:lpstr>Malignant Hyperthermia What is it?</vt:lpstr>
      <vt:lpstr>Malignant Hyperthermia Pathophysiology (What is happening within the cell?)</vt:lpstr>
      <vt:lpstr>Malignant Hyperthermia Pathophysiology (What is happening within the body?)</vt:lpstr>
      <vt:lpstr>Malignant Hyperthermia Triggering Agents</vt:lpstr>
      <vt:lpstr>Check in question</vt:lpstr>
      <vt:lpstr>Check in question</vt:lpstr>
      <vt:lpstr>Malignant Hyperthermia Who is at Risk</vt:lpstr>
      <vt:lpstr>Malignant Hyperthermia Statistics</vt:lpstr>
      <vt:lpstr>Check in Questions</vt:lpstr>
      <vt:lpstr>Check in Questions</vt:lpstr>
      <vt:lpstr>Malignant Hyperthermia Signs &amp; Symptoms</vt:lpstr>
      <vt:lpstr>Malignant Hyperthermia Signs &amp; Symptoms</vt:lpstr>
      <vt:lpstr>Check in Questions</vt:lpstr>
      <vt:lpstr>Check in Questions</vt:lpstr>
      <vt:lpstr>Malignant Hyperthermia Treatment</vt:lpstr>
      <vt:lpstr>Malignant Hyperthermia Dantrolene Sodium Handling</vt:lpstr>
      <vt:lpstr>Malignant Hyperthemia Dantrolene Sodium  (How much is needed?)</vt:lpstr>
      <vt:lpstr>Malignant Hyperthermia Additional Medication Management</vt:lpstr>
      <vt:lpstr>Check in question</vt:lpstr>
      <vt:lpstr>Check in question</vt:lpstr>
      <vt:lpstr>Preoperative Nursing  Role</vt:lpstr>
      <vt:lpstr>Operating Room Nursing Role</vt:lpstr>
      <vt:lpstr>Post Recovery Nursing Role</vt:lpstr>
      <vt:lpstr>Check in Question</vt:lpstr>
      <vt:lpstr>Check in Question</vt:lpstr>
      <vt:lpstr>Malignant Hyperthermia Preparedness at Genesys</vt:lpstr>
      <vt:lpstr>Malignant Hyperthermia Preparedness at Genesys</vt:lpstr>
      <vt:lpstr>MHAUS contact Information</vt:lpstr>
      <vt:lpstr>Summary</vt:lpstr>
      <vt:lpstr>References</vt:lpstr>
      <vt:lpstr>MH Leaning Assessment Case Study</vt:lpstr>
      <vt:lpstr>Malignant Hyperthermia Learning Module Quiz</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Malignant Hyperthermia Keeping our patients safe</dc:title>
  <dc:creator>Ginger VanDenBerg</dc:creator>
  <cp:lastModifiedBy>Ginger VanDenBerg</cp:lastModifiedBy>
  <cp:revision>29</cp:revision>
  <dcterms:created xsi:type="dcterms:W3CDTF">2012-08-05T18:51:32Z</dcterms:created>
  <dcterms:modified xsi:type="dcterms:W3CDTF">2012-08-05T19:01:00Z</dcterms:modified>
</cp:coreProperties>
</file>